
<file path=[Content_Types].xml><?xml version="1.0" encoding="utf-8"?>
<Types xmlns="http://schemas.openxmlformats.org/package/2006/content-types">
  <Default Extension="emf" ContentType="image/x-emf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7"/>
  </p:notesMasterIdLst>
  <p:sldIdLst>
    <p:sldId id="256" r:id="rId2"/>
    <p:sldId id="342" r:id="rId3"/>
    <p:sldId id="358" r:id="rId4"/>
    <p:sldId id="368" r:id="rId5"/>
    <p:sldId id="471" r:id="rId6"/>
    <p:sldId id="472" r:id="rId7"/>
    <p:sldId id="423" r:id="rId8"/>
    <p:sldId id="473" r:id="rId9"/>
    <p:sldId id="474" r:id="rId10"/>
    <p:sldId id="476" r:id="rId11"/>
    <p:sldId id="477" r:id="rId12"/>
    <p:sldId id="383" r:id="rId13"/>
    <p:sldId id="479" r:id="rId14"/>
    <p:sldId id="478" r:id="rId15"/>
    <p:sldId id="480" r:id="rId16"/>
    <p:sldId id="481" r:id="rId17"/>
    <p:sldId id="384" r:id="rId18"/>
    <p:sldId id="424" r:id="rId19"/>
    <p:sldId id="482" r:id="rId20"/>
    <p:sldId id="483" r:id="rId21"/>
    <p:sldId id="385" r:id="rId22"/>
    <p:sldId id="441" r:id="rId23"/>
    <p:sldId id="443" r:id="rId24"/>
    <p:sldId id="444" r:id="rId25"/>
    <p:sldId id="445" r:id="rId26"/>
    <p:sldId id="386" r:id="rId27"/>
    <p:sldId id="484" r:id="rId28"/>
    <p:sldId id="485" r:id="rId29"/>
    <p:sldId id="486" r:id="rId30"/>
    <p:sldId id="487" r:id="rId31"/>
    <p:sldId id="488" r:id="rId32"/>
    <p:sldId id="489" r:id="rId33"/>
    <p:sldId id="490" r:id="rId34"/>
    <p:sldId id="369" r:id="rId35"/>
    <p:sldId id="432" r:id="rId36"/>
    <p:sldId id="491" r:id="rId37"/>
    <p:sldId id="512" r:id="rId38"/>
    <p:sldId id="397" r:id="rId39"/>
    <p:sldId id="398" r:id="rId40"/>
    <p:sldId id="454" r:id="rId41"/>
    <p:sldId id="453" r:id="rId42"/>
    <p:sldId id="456" r:id="rId43"/>
    <p:sldId id="457" r:id="rId44"/>
    <p:sldId id="458" r:id="rId45"/>
    <p:sldId id="459" r:id="rId46"/>
    <p:sldId id="402" r:id="rId47"/>
    <p:sldId id="403" r:id="rId48"/>
    <p:sldId id="460" r:id="rId49"/>
    <p:sldId id="494" r:id="rId50"/>
    <p:sldId id="495" r:id="rId51"/>
    <p:sldId id="492" r:id="rId52"/>
    <p:sldId id="496" r:id="rId53"/>
    <p:sldId id="497" r:id="rId54"/>
    <p:sldId id="263" r:id="rId55"/>
    <p:sldId id="498" r:id="rId56"/>
    <p:sldId id="275" r:id="rId57"/>
    <p:sldId id="276" r:id="rId58"/>
    <p:sldId id="499" r:id="rId59"/>
    <p:sldId id="500" r:id="rId60"/>
    <p:sldId id="501" r:id="rId61"/>
    <p:sldId id="502" r:id="rId62"/>
    <p:sldId id="504" r:id="rId63"/>
    <p:sldId id="493" r:id="rId64"/>
    <p:sldId id="505" r:id="rId65"/>
    <p:sldId id="510" r:id="rId66"/>
    <p:sldId id="468" r:id="rId67"/>
    <p:sldId id="506" r:id="rId68"/>
    <p:sldId id="507" r:id="rId69"/>
    <p:sldId id="508" r:id="rId70"/>
    <p:sldId id="509" r:id="rId71"/>
    <p:sldId id="511" r:id="rId72"/>
    <p:sldId id="513" r:id="rId73"/>
    <p:sldId id="514" r:id="rId74"/>
    <p:sldId id="515" r:id="rId75"/>
    <p:sldId id="516" r:id="rId76"/>
    <p:sldId id="517" r:id="rId77"/>
    <p:sldId id="408" r:id="rId78"/>
    <p:sldId id="409" r:id="rId79"/>
    <p:sldId id="410" r:id="rId80"/>
    <p:sldId id="461" r:id="rId81"/>
    <p:sldId id="415" r:id="rId82"/>
    <p:sldId id="462" r:id="rId83"/>
    <p:sldId id="465" r:id="rId84"/>
    <p:sldId id="466" r:id="rId85"/>
    <p:sldId id="467" r:id="rId86"/>
  </p:sldIdLst>
  <p:sldSz cx="10080625" cy="7559675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MSung Light SC" charset="0"/>
        <a:ea typeface="+mn-ea"/>
        <a:cs typeface="FZSongTi" pitchFamily="32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MSung Light SC" charset="0"/>
        <a:ea typeface="+mn-ea"/>
        <a:cs typeface="FZSongTi" pitchFamily="32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MSung Light SC" charset="0"/>
        <a:ea typeface="+mn-ea"/>
        <a:cs typeface="FZSongTi" pitchFamily="32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MSung Light SC" charset="0"/>
        <a:ea typeface="+mn-ea"/>
        <a:cs typeface="FZSongTi" pitchFamily="32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MSung Light SC" charset="0"/>
        <a:ea typeface="+mn-ea"/>
        <a:cs typeface="FZSongTi" pitchFamily="32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MSung Light SC" charset="0"/>
        <a:ea typeface="+mn-ea"/>
        <a:cs typeface="FZSongTi" pitchFamily="32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MSung Light SC" charset="0"/>
        <a:ea typeface="+mn-ea"/>
        <a:cs typeface="FZSongTi" pitchFamily="32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MSung Light SC" charset="0"/>
        <a:ea typeface="+mn-ea"/>
        <a:cs typeface="FZSongTi" pitchFamily="32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MSung Light SC" charset="0"/>
        <a:ea typeface="+mn-ea"/>
        <a:cs typeface="FZSongTi" pitchFamily="3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ED07"/>
    <a:srgbClr val="FDFDCF"/>
    <a:srgbClr val="FBE8D1"/>
    <a:srgbClr val="FEDDCE"/>
    <a:srgbClr val="FFFF00"/>
    <a:srgbClr val="3333FF"/>
    <a:srgbClr val="DDB523"/>
    <a:srgbClr val="663300"/>
    <a:srgbClr val="333300"/>
    <a:srgbClr val="3A0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0" autoAdjust="0"/>
    <p:restoredTop sz="89932" autoAdjust="0"/>
  </p:normalViewPr>
  <p:slideViewPr>
    <p:cSldViewPr>
      <p:cViewPr varScale="1">
        <p:scale>
          <a:sx n="65" d="100"/>
          <a:sy n="65" d="100"/>
        </p:scale>
        <p:origin x="963" y="45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26FCD9BE-947E-4D97-8422-8AD2E94B9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1pPr>
            <a:lvl2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2pPr>
            <a:lvl3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3pPr>
            <a:lvl4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4pPr>
            <a:lvl5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9pPr>
          </a:lstStyle>
          <a:p>
            <a:pPr eaLnBrk="1">
              <a:buClr>
                <a:srgbClr val="000000"/>
              </a:buCl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8DC3FA74-2548-4F3C-88D8-163C8006E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1pPr>
            <a:lvl2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2pPr>
            <a:lvl3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3pPr>
            <a:lvl4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4pPr>
            <a:lvl5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9pPr>
          </a:lstStyle>
          <a:p>
            <a:pPr eaLnBrk="1">
              <a:buClr>
                <a:srgbClr val="000000"/>
              </a:buCl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A88819B0-7088-40A0-BE29-839E213D5F5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12863" y="1027113"/>
            <a:ext cx="4929187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D9297EE-C1DB-41CB-82B8-CAD41DCFF5A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210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0" tIns="0" rIns="0" bIns="0" numCol="1" anchor="t" anchorCtr="0" compatLnSpc="1"/>
          <a:lstStyle/>
          <a:p>
            <a:pPr lvl="0"/>
            <a:endParaRPr lang="zh-CN" altLang="zh-CN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>
            <a:extLst>
              <a:ext uri="{FF2B5EF4-FFF2-40B4-BE49-F238E27FC236}">
                <a16:creationId xmlns:a16="http://schemas.microsoft.com/office/drawing/2014/main" id="{73FC0076-35C5-4CA6-BE53-7379D392B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863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12000"/>
              </a:lnSpc>
              <a:buSzPct val="100000"/>
              <a:buFont typeface="Times New Roman" panose="02020603050405020304" pitchFamily="18" charset="0"/>
              <a:buNone/>
            </a:pPr>
            <a:endParaRPr lang="zh-CN" altLang="en-US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54A8D143-138B-45B8-B3FA-E6CB1D777E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69988" y="5086350"/>
            <a:ext cx="5226050" cy="4106863"/>
          </a:xfrm>
        </p:spPr>
        <p:txBody>
          <a:bodyPr wrap="none" anchor="ctr"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D0EA28A1-8815-4F78-A472-BD4E0E39FE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C0922353-9048-4A59-BE11-81CF6BD22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&gt;&gt;&gt; data = {'state':['Ohino','Ohino','Ohino','Nevada','Nevada'], 'year':[2000,2001,2002,2001,2002], 'pop':[1.5,1.7,3.6,2.4,2.9]} </a:t>
            </a:r>
          </a:p>
          <a:p>
            <a:r>
              <a:rPr lang="en-US" altLang="zh-CN"/>
              <a:t>&gt;&gt;&gt; df = DataFrame(data) </a:t>
            </a:r>
          </a:p>
          <a:p>
            <a:r>
              <a:rPr lang="en-US" altLang="zh-CN"/>
              <a:t>&gt;&gt;&gt; df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7285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>
            <a:extLst>
              <a:ext uri="{FF2B5EF4-FFF2-40B4-BE49-F238E27FC236}">
                <a16:creationId xmlns:a16="http://schemas.microsoft.com/office/drawing/2014/main" id="{E89456BB-9706-419E-BF5C-21839F3BF6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3" name="备注占位符 2">
            <a:extLst>
              <a:ext uri="{FF2B5EF4-FFF2-40B4-BE49-F238E27FC236}">
                <a16:creationId xmlns:a16="http://schemas.microsoft.com/office/drawing/2014/main" id="{59057CBC-1EF0-4E86-9448-CF0FE379A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 b="1" dirty="0"/>
              <a:t>代码来源</a:t>
            </a:r>
            <a:r>
              <a:rPr lang="en-US" altLang="zh-CN" b="1" dirty="0"/>
              <a:t>: https://matplotlib.org/stable/gallery/statistics/histogram_features.html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>
            <a:extLst>
              <a:ext uri="{FF2B5EF4-FFF2-40B4-BE49-F238E27FC236}">
                <a16:creationId xmlns:a16="http://schemas.microsoft.com/office/drawing/2014/main" id="{6011A888-EF2C-4ADF-BB80-76AAECD18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1" name="备注占位符 2">
            <a:extLst>
              <a:ext uri="{FF2B5EF4-FFF2-40B4-BE49-F238E27FC236}">
                <a16:creationId xmlns:a16="http://schemas.microsoft.com/office/drawing/2014/main" id="{D37B9A57-B25F-4742-9704-91A6BE2AF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import matplotlib.pyplot as plt</a:t>
            </a:r>
          </a:p>
          <a:p>
            <a:endParaRPr lang="en-US" altLang="zh-CN"/>
          </a:p>
          <a:p>
            <a:r>
              <a:rPr lang="en-US" altLang="zh-CN"/>
              <a:t># The slices will be ordered and plotted counter-clockwise.</a:t>
            </a:r>
          </a:p>
          <a:p>
            <a:r>
              <a:rPr lang="en-US" altLang="zh-CN"/>
              <a:t>labels = 'Frogs', 'Hogs', 'Dogs', 'Logs'</a:t>
            </a:r>
          </a:p>
          <a:p>
            <a:r>
              <a:rPr lang="en-US" altLang="zh-CN"/>
              <a:t>sizes = [15, 30, 45, 10]</a:t>
            </a:r>
          </a:p>
          <a:p>
            <a:r>
              <a:rPr lang="en-US" altLang="zh-CN"/>
              <a:t>colors = ['yellowgreen', 'gold', 'lightskyblue', 'lightcoral']</a:t>
            </a:r>
          </a:p>
          <a:p>
            <a:r>
              <a:rPr lang="en-US" altLang="zh-CN"/>
              <a:t>explode = (0, 0.1, 0, 0) #only "explode" the 2nd slice (i.e. 'Hogs')</a:t>
            </a:r>
          </a:p>
          <a:p>
            <a:r>
              <a:rPr lang="en-US" altLang="zh-CN"/>
              <a:t>plt.pie(sizes, explode=explode, labels=labels, colors=colors,</a:t>
            </a:r>
          </a:p>
          <a:p>
            <a:r>
              <a:rPr lang="en-US" altLang="zh-CN"/>
              <a:t>        autopct='%1.1f%%', shadow=True, startangle=90)</a:t>
            </a:r>
          </a:p>
          <a:p>
            <a:r>
              <a:rPr lang="en-US" altLang="zh-CN"/>
              <a:t># Set aspect ratio to be equal so that pie is drawn as a circle.</a:t>
            </a:r>
          </a:p>
          <a:p>
            <a:r>
              <a:rPr lang="en-US" altLang="zh-CN"/>
              <a:t>plt.axis('equal')</a:t>
            </a:r>
          </a:p>
          <a:p>
            <a:r>
              <a:rPr lang="en-US" altLang="zh-CN"/>
              <a:t>plt.show()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>
            <a:extLst>
              <a:ext uri="{FF2B5EF4-FFF2-40B4-BE49-F238E27FC236}">
                <a16:creationId xmlns:a16="http://schemas.microsoft.com/office/drawing/2014/main" id="{902D395C-FFA7-449E-8F48-1089550C0E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5C820FE1-D002-4493-AFF9-185C0D927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import matplotlib.pyplot as plt</a:t>
            </a:r>
          </a:p>
          <a:p>
            <a:r>
              <a:rPr lang="en-US" altLang="zh-CN"/>
              <a:t>import numpy as np</a:t>
            </a:r>
          </a:p>
          <a:p>
            <a:r>
              <a:rPr lang="en-US" altLang="zh-CN"/>
              <a:t>def f(t):</a:t>
            </a:r>
          </a:p>
          <a:p>
            <a:r>
              <a:rPr lang="en-US" altLang="zh-CN"/>
              <a:t>    return np.exp(-t) * np.cos(2 * np.pi * t)</a:t>
            </a:r>
          </a:p>
          <a:p>
            <a:r>
              <a:rPr lang="en-US" altLang="zh-CN"/>
              <a:t>t1 = np.arange(0, 5, 0.1)</a:t>
            </a:r>
          </a:p>
          <a:p>
            <a:r>
              <a:rPr lang="en-US" altLang="zh-CN"/>
              <a:t>t2 = np.arange(0, 5, 0.02)</a:t>
            </a:r>
          </a:p>
          <a:p>
            <a:r>
              <a:rPr lang="en-US" altLang="zh-CN"/>
              <a:t>plt.figure(12)</a:t>
            </a:r>
          </a:p>
          <a:p>
            <a:r>
              <a:rPr lang="en-US" altLang="zh-CN"/>
              <a:t>plt.subplot(221)</a:t>
            </a:r>
          </a:p>
          <a:p>
            <a:r>
              <a:rPr lang="en-US" altLang="zh-CN"/>
              <a:t>plt.plot(t1, f(t1), 'bo', t2, f(t2), 'r--')</a:t>
            </a:r>
          </a:p>
          <a:p>
            <a:endParaRPr lang="en-US" altLang="zh-CN"/>
          </a:p>
          <a:p>
            <a:r>
              <a:rPr lang="en-US" altLang="zh-CN"/>
              <a:t>plt.subplot(222)</a:t>
            </a:r>
          </a:p>
          <a:p>
            <a:r>
              <a:rPr lang="en-US" altLang="zh-CN"/>
              <a:t>plt.plot(t2, np.cos(2 * np.pi * t2), 'r--')</a:t>
            </a:r>
          </a:p>
          <a:p>
            <a:endParaRPr lang="en-US" altLang="zh-CN"/>
          </a:p>
          <a:p>
            <a:r>
              <a:rPr lang="en-US" altLang="zh-CN"/>
              <a:t>plt.subplot(212)</a:t>
            </a:r>
          </a:p>
          <a:p>
            <a:r>
              <a:rPr lang="en-US" altLang="zh-CN"/>
              <a:t>plt.plot([1, 2, 3, 4], [1, 4, 9, 16])</a:t>
            </a:r>
          </a:p>
          <a:p>
            <a:endParaRPr lang="en-US" altLang="zh-CN"/>
          </a:p>
          <a:p>
            <a:r>
              <a:rPr lang="en-US" altLang="zh-CN"/>
              <a:t>plt.show()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953D5EBA-9F64-4954-9D0C-0CF5809E5DF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01FCE3B1-C5CA-4C5F-96F6-EE09FEEB59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360E3E83-FE72-4CE2-B872-977254E783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EDC7CC6F-FC7F-4892-9E3D-B58FBBACE7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278DA09D-6CF6-40D7-A00D-E0FDE956DB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9BBB4992-5C16-4370-B13F-F1D628A3FD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a=np.array([range(10*i,10*i+6) for i in range(6)])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42663596-02E9-4AE0-A43E-1992CA023E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113169C5-B80A-4716-B2FB-7CCFFE24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D5E617A9-D8A6-4905-8BC4-A4CFFF923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7810C9A3-F8CF-40C7-8D76-4280EB376C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DA741650-FF66-4481-8A0E-E199DA7604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7D88E044-FCAB-43F8-BEBC-0453CEFEB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from scipy import integrate</a:t>
            </a:r>
          </a:p>
          <a:p>
            <a:endParaRPr lang="en-US" altLang="zh-CN"/>
          </a:p>
          <a:p>
            <a:r>
              <a:rPr lang="en-US" altLang="zh-CN"/>
              <a:t>#</a:t>
            </a:r>
            <a:r>
              <a:rPr lang="zh-CN" altLang="en-US"/>
              <a:t>定义半圆曲线</a:t>
            </a:r>
          </a:p>
          <a:p>
            <a:r>
              <a:rPr lang="en-US" altLang="zh-CN"/>
              <a:t>def half_circle(x):</a:t>
            </a:r>
          </a:p>
          <a:p>
            <a:r>
              <a:rPr lang="en-US" altLang="zh-CN"/>
              <a:t>    return (1-x**2)**0.5</a:t>
            </a:r>
          </a:p>
          <a:p>
            <a:r>
              <a:rPr lang="en-US" altLang="zh-CN"/>
              <a:t>#</a:t>
            </a:r>
            <a:r>
              <a:rPr lang="zh-CN" altLang="en-US"/>
              <a:t>利用</a:t>
            </a:r>
            <a:r>
              <a:rPr lang="en-US" altLang="zh-CN"/>
              <a:t>quad</a:t>
            </a:r>
            <a:r>
              <a:rPr lang="zh-CN" altLang="en-US"/>
              <a:t>函数进行数值积分</a:t>
            </a:r>
          </a:p>
          <a:p>
            <a:r>
              <a:rPr lang="en-US" altLang="zh-CN"/>
              <a:t>pi_half,err = integrate.quad(half_circle, -1, 1)</a:t>
            </a:r>
          </a:p>
          <a:p>
            <a:r>
              <a:rPr lang="en-US" altLang="zh-CN"/>
              <a:t>print "PI value:", pi_half*2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434C6399-BD28-4934-B565-7419FADCD9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6D1446C4-F60D-4EB2-B704-1057F74EF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&gt;&gt;&gt; s = Series([1,2,3.0,'abc']) </a:t>
            </a:r>
          </a:p>
          <a:p>
            <a:r>
              <a:rPr lang="en-US" altLang="zh-CN"/>
              <a:t>&gt;&gt;&gt; s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49F4A64A-4ADB-4E57-A9B9-C12599E5BA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B2B1C060-AC93-49D9-88B9-7B47FBA4D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&gt;&gt;&gt; s = Series(data=[1,3,5,7],index = ['a','b','x','y']) </a:t>
            </a:r>
          </a:p>
          <a:p>
            <a:r>
              <a:rPr lang="en-US" altLang="zh-CN"/>
              <a:t>&gt;&gt;&gt; s</a:t>
            </a:r>
          </a:p>
          <a:p>
            <a:r>
              <a:rPr lang="en-US" altLang="zh-CN"/>
              <a:t>&gt;&gt;&gt; s.index</a:t>
            </a:r>
          </a:p>
          <a:p>
            <a:r>
              <a:rPr lang="en-US" altLang="zh-CN"/>
              <a:t>&gt;&gt;&gt; s.values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404" y="0"/>
            <a:ext cx="8602662" cy="77944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405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200"/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4338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FEE4CD53-8BBB-4DD7-815B-564D1F05E42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4000" y="136525"/>
            <a:ext cx="9501188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GB"/>
              <a:t>单击鼠标编辑标题文的格式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543A21B-ED30-4441-9D42-1DF772F26B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54000" y="922338"/>
            <a:ext cx="9504363" cy="635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GB"/>
              <a:t>单击鼠标编辑大纲正文格式</a:t>
            </a:r>
          </a:p>
          <a:p>
            <a:pPr lvl="1"/>
            <a:r>
              <a:rPr lang="zh-CN" altLang="en-GB"/>
              <a:t> 第二个大纲级</a:t>
            </a:r>
          </a:p>
          <a:p>
            <a:pPr lvl="2"/>
            <a:r>
              <a:rPr lang="zh-CN" altLang="en-GB"/>
              <a:t> 第三个大纲级</a:t>
            </a:r>
          </a:p>
          <a:p>
            <a:pPr lvl="3"/>
            <a:r>
              <a:rPr lang="zh-CN" altLang="en-GB"/>
              <a:t> 第四个大纲级</a:t>
            </a:r>
          </a:p>
          <a:p>
            <a:pPr lvl="4"/>
            <a:r>
              <a:rPr lang="zh-CN" altLang="en-GB"/>
              <a:t>第五个大纲级</a:t>
            </a:r>
          </a:p>
          <a:p>
            <a:pPr lvl="4"/>
            <a:r>
              <a:rPr lang="zh-CN" altLang="en-GB"/>
              <a:t>第六个大纲级</a:t>
            </a:r>
          </a:p>
          <a:p>
            <a:pPr lvl="4"/>
            <a:r>
              <a:rPr lang="zh-CN" altLang="en-GB"/>
              <a:t>第七个大纲级</a:t>
            </a:r>
          </a:p>
          <a:p>
            <a:pPr lvl="4"/>
            <a:r>
              <a:rPr lang="zh-CN" altLang="en-GB"/>
              <a:t>第八个大纲级</a:t>
            </a:r>
          </a:p>
          <a:p>
            <a:pPr lvl="4"/>
            <a:r>
              <a:rPr lang="zh-CN" altLang="en-GB"/>
              <a:t>第九个大纲级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C3590C4D-3CAC-4B4B-9DEE-4A50C65869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804863"/>
            <a:ext cx="10080625" cy="36512"/>
          </a:xfrm>
          <a:prstGeom prst="roundRect">
            <a:avLst>
              <a:gd name="adj" fmla="val 1667"/>
            </a:avLst>
          </a:prstGeom>
          <a:solidFill>
            <a:srgbClr val="FF9966"/>
          </a:solidFill>
          <a:ln w="635" cmpd="dbl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1pPr>
            <a:lvl2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2pPr>
            <a:lvl3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3pPr>
            <a:lvl4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4pPr>
            <a:lvl5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9pPr>
          </a:lstStyle>
          <a:p>
            <a:pPr eaLnBrk="1">
              <a:buClr>
                <a:srgbClr val="000000"/>
              </a:buCl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9" name="TextBox 4">
            <a:extLst>
              <a:ext uri="{FF2B5EF4-FFF2-40B4-BE49-F238E27FC236}">
                <a16:creationId xmlns:a16="http://schemas.microsoft.com/office/drawing/2014/main" id="{F5D6792E-8464-4484-B944-23D8AA734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350125"/>
            <a:ext cx="10080625" cy="27305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txBody>
          <a:bodyPr>
            <a:spAutoFit/>
          </a:bodyPr>
          <a:lstStyle>
            <a:lvl1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1pPr>
            <a:lvl2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2pPr>
            <a:lvl3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3pPr>
            <a:lvl4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4pPr>
            <a:lvl5pPr defTabSz="447675">
              <a:lnSpc>
                <a:spcPct val="112000"/>
              </a:lnSpc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MSung Light SC" charset="0"/>
                <a:ea typeface="FZSongTi" pitchFamily="32" charset="0"/>
                <a:cs typeface="FZSongTi" pitchFamily="32" charset="0"/>
              </a:defRPr>
            </a:lvl9pPr>
          </a:lstStyle>
          <a:p>
            <a:pPr eaLnBrk="1">
              <a:buClr>
                <a:srgbClr val="000000"/>
              </a:buClr>
              <a:defRPr/>
            </a:pPr>
            <a:r>
              <a:rPr lang="en-US" altLang="zh-CN" sz="1200" b="1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《Python</a:t>
            </a:r>
            <a:r>
              <a:rPr lang="zh-CN" altLang="en-US" sz="12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与数据科学</a:t>
            </a:r>
            <a:r>
              <a:rPr lang="en-US" altLang="zh-CN" sz="12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》                                             </a:t>
            </a:r>
            <a:r>
              <a:rPr lang="zh-CN" altLang="en-US" sz="12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浙江工商大学计算机与信息工程学院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449263" rtl="0" eaLnBrk="0" fontAlgn="base" hangingPunct="0">
        <a:lnSpc>
          <a:spcPct val="112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32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49263" rtl="0" eaLnBrk="0" fontAlgn="base" hangingPunct="0">
        <a:lnSpc>
          <a:spcPct val="112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32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FZSongTi" pitchFamily="32" charset="0"/>
        </a:defRPr>
      </a:lvl2pPr>
      <a:lvl3pPr algn="l" defTabSz="449263" rtl="0" eaLnBrk="0" fontAlgn="base" hangingPunct="0">
        <a:lnSpc>
          <a:spcPct val="112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32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FZSongTi" pitchFamily="32" charset="0"/>
        </a:defRPr>
      </a:lvl3pPr>
      <a:lvl4pPr algn="l" defTabSz="449263" rtl="0" eaLnBrk="0" fontAlgn="base" hangingPunct="0">
        <a:lnSpc>
          <a:spcPct val="112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32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FZSongTi" pitchFamily="32" charset="0"/>
        </a:defRPr>
      </a:lvl4pPr>
      <a:lvl5pPr algn="l" defTabSz="449263" rtl="0" eaLnBrk="0" fontAlgn="base" hangingPunct="0">
        <a:lnSpc>
          <a:spcPct val="112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32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FZSongTi" pitchFamily="32" charset="0"/>
        </a:defRPr>
      </a:lvl5pPr>
      <a:lvl6pPr marL="2514600" indent="-228600" algn="l" defTabSz="448945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b="1" i="1">
          <a:solidFill>
            <a:srgbClr val="FF9966"/>
          </a:solidFill>
          <a:latin typeface="FZSongTi" pitchFamily="32" charset="0"/>
          <a:ea typeface="FZSongTi" pitchFamily="32" charset="0"/>
          <a:cs typeface="FZSongTi" pitchFamily="32" charset="0"/>
        </a:defRPr>
      </a:lvl6pPr>
      <a:lvl7pPr marL="2971800" indent="-228600" algn="l" defTabSz="448945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b="1" i="1">
          <a:solidFill>
            <a:srgbClr val="FF9966"/>
          </a:solidFill>
          <a:latin typeface="FZSongTi" pitchFamily="32" charset="0"/>
          <a:ea typeface="FZSongTi" pitchFamily="32" charset="0"/>
          <a:cs typeface="FZSongTi" pitchFamily="32" charset="0"/>
        </a:defRPr>
      </a:lvl7pPr>
      <a:lvl8pPr marL="3429000" indent="-228600" algn="l" defTabSz="448945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b="1" i="1">
          <a:solidFill>
            <a:srgbClr val="FF9966"/>
          </a:solidFill>
          <a:latin typeface="FZSongTi" pitchFamily="32" charset="0"/>
          <a:ea typeface="FZSongTi" pitchFamily="32" charset="0"/>
          <a:cs typeface="FZSongTi" pitchFamily="32" charset="0"/>
        </a:defRPr>
      </a:lvl8pPr>
      <a:lvl9pPr marL="3886200" indent="-228600" algn="l" defTabSz="448945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b="1" i="1">
          <a:solidFill>
            <a:srgbClr val="FF9966"/>
          </a:solidFill>
          <a:latin typeface="FZSongTi" pitchFamily="32" charset="0"/>
          <a:ea typeface="FZSongTi" pitchFamily="32" charset="0"/>
          <a:cs typeface="FZSongTi" pitchFamily="32" charset="0"/>
        </a:defRPr>
      </a:lvl9pPr>
    </p:titleStyle>
    <p:bodyStyle>
      <a:lvl1pPr marL="342900" indent="-342900" algn="l" defTabSz="449263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CC3300"/>
        </a:buClr>
        <a:buSzPct val="100000"/>
        <a:buFont typeface="Wingdings" panose="05000000000000000000" pitchFamily="2" charset="2"/>
        <a:buChar char="p"/>
        <a:defRPr sz="2600" b="1">
          <a:solidFill>
            <a:srgbClr val="E6E6E6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742950" indent="-285750" algn="l" defTabSz="449263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CC6600"/>
        </a:buClr>
        <a:buSzPct val="100000"/>
        <a:buFont typeface="Wingdings" panose="05000000000000000000" pitchFamily="2" charset="2"/>
        <a:buChar char="l"/>
        <a:defRPr sz="2400" b="1">
          <a:solidFill>
            <a:srgbClr val="E6E6E6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30188" algn="l" defTabSz="449263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FFFF00"/>
        </a:buClr>
        <a:buSzPct val="100000"/>
        <a:buFont typeface="Wingdings" panose="05000000000000000000" pitchFamily="2" charset="2"/>
        <a:buChar char="ü"/>
        <a:defRPr sz="2400" b="1">
          <a:solidFill>
            <a:srgbClr val="E6E6E6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449263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FFCC00"/>
        </a:buClr>
        <a:buSzPct val="100000"/>
        <a:buFont typeface="Wingdings" panose="05000000000000000000" pitchFamily="2" charset="2"/>
        <a:buChar char="Ø"/>
        <a:defRPr sz="2000" b="1">
          <a:solidFill>
            <a:srgbClr val="E6E6E6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449263" rtl="0" eaLnBrk="0" fontAlgn="base" hangingPunct="0">
        <a:lnSpc>
          <a:spcPct val="112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Char char="»"/>
        <a:defRPr sz="2000" b="1">
          <a:solidFill>
            <a:srgbClr val="E6E6E6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448945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E6E6E6"/>
          </a:solidFill>
          <a:latin typeface="+mn-lt"/>
          <a:ea typeface="+mn-ea"/>
          <a:cs typeface="+mn-cs"/>
        </a:defRPr>
      </a:lvl6pPr>
      <a:lvl7pPr marL="2971800" indent="-228600" algn="l" defTabSz="448945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E6E6E6"/>
          </a:solidFill>
          <a:latin typeface="+mn-lt"/>
          <a:ea typeface="+mn-ea"/>
          <a:cs typeface="+mn-cs"/>
        </a:defRPr>
      </a:lvl7pPr>
      <a:lvl8pPr marL="3429000" indent="-228600" algn="l" defTabSz="448945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E6E6E6"/>
          </a:solidFill>
          <a:latin typeface="+mn-lt"/>
          <a:ea typeface="+mn-ea"/>
          <a:cs typeface="+mn-cs"/>
        </a:defRPr>
      </a:lvl8pPr>
      <a:lvl9pPr marL="3886200" indent="-228600" algn="l" defTabSz="448945" rtl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E6E6E6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83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user_guid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88AC7520-D6BB-461E-A52D-FB72A40806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1801813"/>
            <a:ext cx="8607425" cy="1263650"/>
          </a:xfrm>
        </p:spPr>
        <p:txBody>
          <a:bodyPr/>
          <a:lstStyle/>
          <a:p>
            <a:pPr algn="ctr" eaLnBrk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2400" algn="l"/>
                <a:tab pos="3143250" algn="l"/>
                <a:tab pos="3592513" algn="l"/>
                <a:tab pos="4040188" algn="l"/>
                <a:tab pos="4491038" algn="l"/>
                <a:tab pos="4940300" algn="l"/>
                <a:tab pos="5389563" algn="l"/>
                <a:tab pos="5837238" algn="l"/>
                <a:tab pos="6288088" algn="l"/>
                <a:tab pos="6737350" algn="l"/>
                <a:tab pos="7185025" algn="l"/>
                <a:tab pos="7634288" algn="l"/>
                <a:tab pos="8085138" algn="l"/>
                <a:tab pos="8534400" algn="l"/>
                <a:tab pos="8982075" algn="l"/>
              </a:tabLst>
            </a:pPr>
            <a:r>
              <a:rPr lang="zh-CN" altLang="en-US" sz="4400" dirty="0">
                <a:solidFill>
                  <a:srgbClr val="FFCC00"/>
                </a:solidFill>
              </a:rPr>
              <a:t>第</a:t>
            </a:r>
            <a:r>
              <a:rPr lang="en-US" altLang="zh-CN" sz="4400" dirty="0">
                <a:solidFill>
                  <a:srgbClr val="FFCC00"/>
                </a:solidFill>
              </a:rPr>
              <a:t>6</a:t>
            </a:r>
            <a:r>
              <a:rPr lang="zh-CN" altLang="en-US" sz="4400" dirty="0">
                <a:solidFill>
                  <a:srgbClr val="FFCC00"/>
                </a:solidFill>
              </a:rPr>
              <a:t>章 </a:t>
            </a:r>
            <a:r>
              <a:rPr lang="en-US" altLang="zh-CN" sz="4400" dirty="0">
                <a:solidFill>
                  <a:srgbClr val="FFCC00"/>
                </a:solidFill>
              </a:rPr>
              <a:t>Python</a:t>
            </a:r>
            <a:r>
              <a:rPr lang="zh-CN" altLang="zh-CN" sz="4400" dirty="0">
                <a:solidFill>
                  <a:srgbClr val="FFCC00"/>
                </a:solidFill>
              </a:rPr>
              <a:t>数据科学</a:t>
            </a:r>
            <a:r>
              <a:rPr lang="zh-CN" altLang="en-US" sz="4400" dirty="0">
                <a:solidFill>
                  <a:srgbClr val="FFCC00"/>
                </a:solidFill>
              </a:rPr>
              <a:t>库</a:t>
            </a:r>
            <a:endParaRPr lang="zh-CN" altLang="zh-CN" sz="4400" dirty="0">
              <a:solidFill>
                <a:srgbClr val="FFCC00"/>
              </a:solidFill>
            </a:endParaRP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6D38A73A-A61B-46E6-8C72-88B2B2782611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2149475" y="3419475"/>
            <a:ext cx="6176963" cy="2374900"/>
          </a:xfrm>
        </p:spPr>
        <p:txBody>
          <a:bodyPr anchor="ctr"/>
          <a:lstStyle/>
          <a:p>
            <a:pPr indent="-339725" algn="r" eaLnBrk="1">
              <a:buClrTx/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2400" algn="l"/>
                <a:tab pos="3143250" algn="l"/>
                <a:tab pos="3592513" algn="l"/>
                <a:tab pos="4040188" algn="l"/>
                <a:tab pos="4491038" algn="l"/>
                <a:tab pos="4940300" algn="l"/>
                <a:tab pos="5389563" algn="l"/>
                <a:tab pos="5837238" algn="l"/>
                <a:tab pos="6288088" algn="l"/>
                <a:tab pos="6737350" algn="l"/>
                <a:tab pos="7185025" algn="l"/>
                <a:tab pos="7634288" algn="l"/>
                <a:tab pos="8085138" algn="l"/>
                <a:tab pos="8534400" algn="l"/>
                <a:tab pos="8982075" algn="l"/>
              </a:tabLst>
            </a:pPr>
            <a:r>
              <a:rPr lang="en-GB" altLang="zh-CN" dirty="0">
                <a:solidFill>
                  <a:srgbClr val="CCCCCC"/>
                </a:solidFill>
                <a:ea typeface="微软雅黑" panose="020B0503020204020204" pitchFamily="34" charset="-122"/>
              </a:rPr>
              <a:t>         </a:t>
            </a:r>
          </a:p>
        </p:txBody>
      </p:sp>
      <p:sp>
        <p:nvSpPr>
          <p:cNvPr id="3076" name="TextBox 3">
            <a:extLst>
              <a:ext uri="{FF2B5EF4-FFF2-40B4-BE49-F238E27FC236}">
                <a16:creationId xmlns:a16="http://schemas.microsoft.com/office/drawing/2014/main" id="{E85EB340-0319-4056-8690-AD5D12809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000" y="207963"/>
            <a:ext cx="7072313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112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《Python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与数据科学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32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DB940-3B21-42D9-A71F-CAD4D4B9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6.1-1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ndarray</a:t>
            </a:r>
            <a:r>
              <a:rPr lang="zh-CN" altLang="en-US" dirty="0"/>
              <a:t>对象创建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1D4A73-F6B5-4414-950D-AFC24CAA8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C000"/>
                </a:solidFill>
              </a:rPr>
              <a:t>np.random</a:t>
            </a:r>
            <a:r>
              <a:rPr lang="zh-CN" altLang="en-US" dirty="0"/>
              <a:t>模块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C000"/>
                </a:solidFill>
              </a:rPr>
              <a:t>随机抽样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排列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6" name="表格 3">
            <a:extLst>
              <a:ext uri="{FF2B5EF4-FFF2-40B4-BE49-F238E27FC236}">
                <a16:creationId xmlns:a16="http://schemas.microsoft.com/office/drawing/2014/main" id="{94B8D05B-C8BC-4EFA-B808-BC0146ED4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043172"/>
              </p:ext>
            </p:extLst>
          </p:nvPr>
        </p:nvGraphicFramePr>
        <p:xfrm>
          <a:off x="431800" y="1979637"/>
          <a:ext cx="93948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424270768"/>
                    </a:ext>
                  </a:extLst>
                </a:gridCol>
                <a:gridCol w="5650409">
                  <a:extLst>
                    <a:ext uri="{9D8B030D-6E8A-4147-A177-3AD203B41FA5}">
                      <a16:colId xmlns:a16="http://schemas.microsoft.com/office/drawing/2014/main" val="1103703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C000"/>
                          </a:solidFill>
                        </a:rPr>
                        <a:t>函数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C000"/>
                          </a:solidFill>
                        </a:rPr>
                        <a:t>功能说明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29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shuffle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(x)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现场修改序列，改变自身内容。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000" dirty="0">
                          <a:solidFill>
                            <a:srgbClr val="00B0F0"/>
                          </a:solidFill>
                        </a:rPr>
                        <a:t>&gt;&gt;&gt;</a:t>
                      </a:r>
                      <a:r>
                        <a:rPr lang="en-US" altLang="zh-CN" sz="2000" dirty="0"/>
                        <a:t> </a:t>
                      </a:r>
                      <a:r>
                        <a:rPr lang="en-US" altLang="zh-CN" sz="2000" dirty="0" err="1"/>
                        <a:t>arr</a:t>
                      </a:r>
                      <a:r>
                        <a:rPr lang="en-US" altLang="zh-CN" sz="2000" dirty="0"/>
                        <a:t> = </a:t>
                      </a:r>
                      <a:r>
                        <a:rPr lang="en-US" altLang="zh-CN" sz="2000" dirty="0" err="1"/>
                        <a:t>np.arange</a:t>
                      </a:r>
                      <a:r>
                        <a:rPr lang="en-US" altLang="zh-CN" sz="2000" dirty="0"/>
                        <a:t>(10) </a:t>
                      </a:r>
                    </a:p>
                    <a:p>
                      <a:r>
                        <a:rPr lang="en-US" altLang="zh-CN" sz="2000" dirty="0">
                          <a:solidFill>
                            <a:srgbClr val="00B0F0"/>
                          </a:solidFill>
                        </a:rPr>
                        <a:t>&gt;&gt;&gt;</a:t>
                      </a:r>
                      <a:r>
                        <a:rPr lang="en-US" altLang="zh-CN" sz="2000" dirty="0"/>
                        <a:t> </a:t>
                      </a:r>
                      <a:r>
                        <a:rPr lang="en-US" altLang="zh-CN" sz="2000" dirty="0" err="1"/>
                        <a:t>np.random.</a:t>
                      </a:r>
                      <a:r>
                        <a:rPr lang="en-US" altLang="zh-CN" sz="2000" dirty="0" err="1">
                          <a:solidFill>
                            <a:srgbClr val="3333FF"/>
                          </a:solidFill>
                        </a:rPr>
                        <a:t>shuffle</a:t>
                      </a:r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arr</a:t>
                      </a:r>
                      <a:r>
                        <a:rPr lang="en-US" altLang="zh-CN" sz="2000" dirty="0"/>
                        <a:t>) </a:t>
                      </a:r>
                    </a:p>
                    <a:p>
                      <a:r>
                        <a:rPr lang="en-US" altLang="zh-CN" sz="2000" dirty="0">
                          <a:solidFill>
                            <a:srgbClr val="00B0F0"/>
                          </a:solidFill>
                        </a:rPr>
                        <a:t>&gt;&gt;&gt;</a:t>
                      </a:r>
                      <a:r>
                        <a:rPr lang="en-US" altLang="zh-CN" sz="2000" dirty="0"/>
                        <a:t> </a:t>
                      </a:r>
                      <a:r>
                        <a:rPr lang="en-US" altLang="zh-CN" sz="2000" dirty="0" err="1"/>
                        <a:t>arr</a:t>
                      </a:r>
                      <a:r>
                        <a:rPr lang="en-US" altLang="zh-CN" sz="2000" dirty="0"/>
                        <a:t> </a:t>
                      </a:r>
                    </a:p>
                    <a:p>
                      <a:r>
                        <a:rPr lang="en-US" altLang="zh-CN" sz="2000" dirty="0"/>
                        <a:t>[1 7 5 2 9 4 3 6 0 8]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63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permutation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(x)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返回一个随机排列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00B0F0"/>
                          </a:solidFill>
                        </a:rPr>
                        <a:t>&gt;&gt;&gt;</a:t>
                      </a:r>
                      <a:r>
                        <a:rPr lang="en-US" altLang="zh-CN" sz="2000" dirty="0"/>
                        <a:t> </a:t>
                      </a:r>
                      <a:r>
                        <a:rPr lang="en-US" altLang="zh-CN" sz="2000" dirty="0" err="1"/>
                        <a:t>np.random.</a:t>
                      </a:r>
                      <a:r>
                        <a:rPr lang="en-US" altLang="zh-CN" sz="2000" dirty="0" err="1">
                          <a:solidFill>
                            <a:srgbClr val="3333FF"/>
                          </a:solidFill>
                        </a:rPr>
                        <a:t>permutation</a:t>
                      </a:r>
                      <a:r>
                        <a:rPr lang="en-US" altLang="zh-CN" sz="2000" dirty="0"/>
                        <a:t>(10)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array([1, 7, 4, 3, 0, 9, 2, 5, 8, 6])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00B0F0"/>
                          </a:solidFill>
                        </a:rPr>
                        <a:t>&gt;&gt;&gt;</a:t>
                      </a:r>
                      <a:r>
                        <a:rPr lang="en-US" altLang="zh-CN" sz="2000" dirty="0"/>
                        <a:t> </a:t>
                      </a:r>
                      <a:r>
                        <a:rPr lang="en-US" altLang="zh-CN" sz="2000" dirty="0" err="1"/>
                        <a:t>np.random.</a:t>
                      </a:r>
                      <a:r>
                        <a:rPr lang="en-US" altLang="zh-CN" sz="2000" dirty="0" err="1">
                          <a:solidFill>
                            <a:srgbClr val="3333FF"/>
                          </a:solidFill>
                        </a:rPr>
                        <a:t>permutation</a:t>
                      </a:r>
                      <a:r>
                        <a:rPr lang="en-US" altLang="zh-CN" sz="2000" dirty="0"/>
                        <a:t>([1, 4, 9, 12, 15]) array([15, 1, 9, 4, 12])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161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95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974B5-26E1-46E7-9703-CB70BD4C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6.1-1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ndarray</a:t>
            </a:r>
            <a:r>
              <a:rPr lang="zh-CN" altLang="en-US" dirty="0"/>
              <a:t>对象创建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94206-018A-4BD5-87ED-F6296D106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C000"/>
                </a:solidFill>
              </a:rPr>
              <a:t>np.random</a:t>
            </a:r>
            <a:r>
              <a:rPr lang="zh-CN" altLang="en-US" dirty="0"/>
              <a:t>模块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C000"/>
                </a:solidFill>
              </a:rPr>
              <a:t>随机抽样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概率分布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C5E32D6-1AD3-4DAF-8BDB-E227C84B6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701883"/>
              </p:ext>
            </p:extLst>
          </p:nvPr>
        </p:nvGraphicFramePr>
        <p:xfrm>
          <a:off x="431801" y="1979637"/>
          <a:ext cx="7200800" cy="314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9962">
                  <a:extLst>
                    <a:ext uri="{9D8B030D-6E8A-4147-A177-3AD203B41FA5}">
                      <a16:colId xmlns:a16="http://schemas.microsoft.com/office/drawing/2014/main" val="424270768"/>
                    </a:ext>
                  </a:extLst>
                </a:gridCol>
                <a:gridCol w="4330838">
                  <a:extLst>
                    <a:ext uri="{9D8B030D-6E8A-4147-A177-3AD203B41FA5}">
                      <a16:colId xmlns:a16="http://schemas.microsoft.com/office/drawing/2014/main" val="1103703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C000"/>
                          </a:solidFill>
                        </a:rPr>
                        <a:t>函数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C000"/>
                          </a:solidFill>
                        </a:rPr>
                        <a:t>功能说明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29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([loc, scale, size])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正态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高斯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分布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63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poisson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([lam, size])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泊松分布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161779"/>
                  </a:ext>
                </a:extLst>
              </a:tr>
              <a:tr h="395456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uniform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([low, high, size])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均匀分布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275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binomial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(n, p[, size])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二项分布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6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chisquare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(df[, size])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卡方分布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12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exponential([scale, size])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指数分布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50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geometric(p[, size])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几何分布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228626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6368C5A3-8E02-4ADC-B116-6F721B87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902708"/>
            <a:ext cx="7488831" cy="29016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9B6E7C-C875-4757-8047-B3FE3970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9" y="4113352"/>
            <a:ext cx="7488832" cy="34291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2C86A35-931B-43CE-AAB2-64942BA37B0D}"/>
              </a:ext>
            </a:extLst>
          </p:cNvPr>
          <p:cNvSpPr txBox="1"/>
          <p:nvPr/>
        </p:nvSpPr>
        <p:spPr>
          <a:xfrm>
            <a:off x="238182" y="3801323"/>
            <a:ext cx="7504648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</a:rPr>
              <a:t>某次运行结果：</a:t>
            </a:r>
          </a:p>
        </p:txBody>
      </p:sp>
    </p:spTree>
    <p:extLst>
      <p:ext uri="{BB962C8B-B14F-4D97-AF65-F5344CB8AC3E}">
        <p14:creationId xmlns:p14="http://schemas.microsoft.com/office/powerpoint/2010/main" val="190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1AAA4-E44C-4A18-AF82-FA0337355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1">
                <a:solidFill>
                  <a:srgbClr val="FFC000"/>
                </a:solidFill>
              </a:rPr>
              <a:t>元素访问</a:t>
            </a:r>
            <a:r>
              <a:rPr lang="en-US" altLang="zh-CN" noProof="1">
                <a:solidFill>
                  <a:srgbClr val="FFC000"/>
                </a:solidFill>
              </a:rPr>
              <a:t>/</a:t>
            </a:r>
            <a:r>
              <a:rPr lang="zh-CN" altLang="en-US" noProof="1">
                <a:solidFill>
                  <a:srgbClr val="FFC000"/>
                </a:solidFill>
              </a:rPr>
              <a:t>索引方法</a:t>
            </a:r>
            <a:endParaRPr lang="en-US" altLang="zh-CN" noProof="1">
              <a:solidFill>
                <a:srgbClr val="FFC000"/>
              </a:solidFill>
            </a:endParaRPr>
          </a:p>
          <a:p>
            <a:pPr lvl="1">
              <a:defRPr/>
            </a:pPr>
            <a:r>
              <a:rPr lang="en-US" altLang="zh-CN" sz="2200" noProof="1">
                <a:solidFill>
                  <a:srgbClr val="FFC000"/>
                </a:solidFill>
              </a:rPr>
              <a:t>1.</a:t>
            </a:r>
            <a:r>
              <a:rPr lang="zh-CN" altLang="en-US" sz="2200" noProof="1"/>
              <a:t>使用</a:t>
            </a:r>
            <a:r>
              <a:rPr lang="zh-CN" altLang="en-US" sz="2200" noProof="1">
                <a:solidFill>
                  <a:srgbClr val="FFC000"/>
                </a:solidFill>
              </a:rPr>
              <a:t>下标</a:t>
            </a:r>
            <a:endParaRPr lang="en-US" altLang="zh-CN" sz="2200" noProof="1">
              <a:solidFill>
                <a:srgbClr val="FFC000"/>
              </a:solidFill>
            </a:endParaRPr>
          </a:p>
          <a:p>
            <a:pPr lvl="2">
              <a:defRPr/>
            </a:pPr>
            <a:r>
              <a:rPr lang="zh-CN" altLang="en-US" sz="2000" noProof="1"/>
              <a:t>与</a:t>
            </a:r>
            <a:r>
              <a:rPr lang="en-US" altLang="zh-CN" sz="2000" noProof="1"/>
              <a:t>python</a:t>
            </a:r>
            <a:r>
              <a:rPr lang="zh-CN" altLang="en-US" sz="2000" noProof="1"/>
              <a:t>列表序列有所不同，通过下标范围获取的新数组是原始数组的一个视图，</a:t>
            </a:r>
            <a:r>
              <a:rPr lang="zh-CN" altLang="en-US" sz="2000" noProof="1">
                <a:solidFill>
                  <a:srgbClr val="F9ED07"/>
                </a:solidFill>
              </a:rPr>
              <a:t>与原始数组共享数据空间。</a:t>
            </a:r>
            <a:endParaRPr lang="en-US" altLang="zh-CN" sz="2000" noProof="1">
              <a:solidFill>
                <a:srgbClr val="F9ED07"/>
              </a:solidFill>
            </a:endParaRPr>
          </a:p>
          <a:p>
            <a:pPr lvl="1">
              <a:defRPr/>
            </a:pPr>
            <a:endParaRPr lang="en-US" altLang="zh-CN" sz="2200" noProof="1">
              <a:solidFill>
                <a:srgbClr val="F9ED07"/>
              </a:solidFill>
            </a:endParaRPr>
          </a:p>
          <a:p>
            <a:pPr lvl="1">
              <a:defRPr/>
            </a:pPr>
            <a:r>
              <a:rPr lang="en-US" altLang="zh-CN" sz="2200" noProof="1">
                <a:solidFill>
                  <a:srgbClr val="FFC000"/>
                </a:solidFill>
              </a:rPr>
              <a:t>2.</a:t>
            </a:r>
            <a:r>
              <a:rPr lang="zh-CN" altLang="en-US" sz="2200" noProof="1"/>
              <a:t>使用</a:t>
            </a:r>
            <a:r>
              <a:rPr lang="zh-CN" altLang="en-US" sz="2200" noProof="1">
                <a:solidFill>
                  <a:srgbClr val="FFC000"/>
                </a:solidFill>
              </a:rPr>
              <a:t>整数序列</a:t>
            </a:r>
            <a:endParaRPr lang="en-US" altLang="zh-CN" sz="2200" noProof="1">
              <a:solidFill>
                <a:srgbClr val="FFC000"/>
              </a:solidFill>
            </a:endParaRPr>
          </a:p>
          <a:p>
            <a:pPr lvl="2">
              <a:defRPr/>
            </a:pPr>
            <a:r>
              <a:rPr lang="zh-CN" altLang="en-US" sz="2000" noProof="1"/>
              <a:t>使用整数序列中的每个元素作为下标，而整数序列可以是列表或者数组。</a:t>
            </a:r>
            <a:r>
              <a:rPr lang="zh-CN" altLang="en-US" sz="2000" noProof="1">
                <a:solidFill>
                  <a:srgbClr val="F9ED07"/>
                </a:solidFill>
              </a:rPr>
              <a:t>获得的数组不与原始数组共享空间</a:t>
            </a:r>
            <a:r>
              <a:rPr lang="zh-CN" altLang="en-US" sz="2000" noProof="1">
                <a:solidFill>
                  <a:srgbClr val="FF0000"/>
                </a:solidFill>
              </a:rPr>
              <a:t>。</a:t>
            </a:r>
            <a:endParaRPr lang="en-US" altLang="zh-CN" sz="2000" noProof="1">
              <a:solidFill>
                <a:srgbClr val="FF0000"/>
              </a:solidFill>
            </a:endParaRPr>
          </a:p>
          <a:p>
            <a:pPr lvl="1">
              <a:defRPr/>
            </a:pPr>
            <a:endParaRPr lang="en-US" altLang="zh-CN" sz="2200" noProof="1"/>
          </a:p>
          <a:p>
            <a:pPr lvl="1">
              <a:defRPr/>
            </a:pPr>
            <a:r>
              <a:rPr lang="en-US" altLang="zh-CN" sz="2200" noProof="1">
                <a:solidFill>
                  <a:srgbClr val="FFC000"/>
                </a:solidFill>
              </a:rPr>
              <a:t>3.</a:t>
            </a:r>
            <a:r>
              <a:rPr lang="zh-CN" altLang="en-US" sz="2200" noProof="1"/>
              <a:t>使用</a:t>
            </a:r>
            <a:r>
              <a:rPr lang="zh-CN" altLang="en-US" sz="2200" noProof="1">
                <a:solidFill>
                  <a:srgbClr val="FFC000"/>
                </a:solidFill>
              </a:rPr>
              <a:t>布尔数组</a:t>
            </a:r>
            <a:endParaRPr lang="en-US" altLang="zh-CN" sz="2200" noProof="1">
              <a:solidFill>
                <a:srgbClr val="FFC000"/>
              </a:solidFill>
            </a:endParaRPr>
          </a:p>
          <a:p>
            <a:pPr lvl="2">
              <a:defRPr/>
            </a:pPr>
            <a:r>
              <a:rPr lang="zh-CN" altLang="en-US" sz="2000" noProof="1"/>
              <a:t>当使用布尔数组</a:t>
            </a:r>
            <a:r>
              <a:rPr lang="en-US" altLang="zh-CN" sz="2000" noProof="1"/>
              <a:t>b</a:t>
            </a:r>
            <a:r>
              <a:rPr lang="zh-CN" altLang="en-US" sz="2000" noProof="1"/>
              <a:t>作为下标存取数组</a:t>
            </a:r>
            <a:r>
              <a:rPr lang="en-US" altLang="zh-CN" sz="2000" noProof="1"/>
              <a:t>x</a:t>
            </a:r>
            <a:r>
              <a:rPr lang="zh-CN" altLang="en-US" sz="2000" noProof="1"/>
              <a:t>中的元素时，将收集数组</a:t>
            </a:r>
            <a:r>
              <a:rPr lang="en-US" altLang="zh-CN" sz="2000" noProof="1"/>
              <a:t>x</a:t>
            </a:r>
            <a:r>
              <a:rPr lang="zh-CN" altLang="en-US" sz="2000" noProof="1"/>
              <a:t>中所有在数组</a:t>
            </a:r>
            <a:r>
              <a:rPr lang="en-US" altLang="zh-CN" sz="2000" noProof="1"/>
              <a:t>b</a:t>
            </a:r>
            <a:r>
              <a:rPr lang="zh-CN" altLang="en-US" sz="2000" noProof="1"/>
              <a:t>中</a:t>
            </a:r>
            <a:r>
              <a:rPr lang="zh-CN" altLang="en-US" sz="2000" noProof="1">
                <a:solidFill>
                  <a:srgbClr val="F9ED07"/>
                </a:solidFill>
              </a:rPr>
              <a:t>对应下标为</a:t>
            </a:r>
            <a:r>
              <a:rPr lang="en-US" altLang="zh-CN" sz="2000" noProof="1">
                <a:solidFill>
                  <a:srgbClr val="F9ED07"/>
                </a:solidFill>
              </a:rPr>
              <a:t>True</a:t>
            </a:r>
            <a:r>
              <a:rPr lang="zh-CN" altLang="en-US" sz="2000" noProof="1">
                <a:solidFill>
                  <a:srgbClr val="F9ED07"/>
                </a:solidFill>
              </a:rPr>
              <a:t>的元素</a:t>
            </a:r>
            <a:r>
              <a:rPr lang="zh-CN" altLang="en-US" sz="2000" noProof="1"/>
              <a:t>。</a:t>
            </a:r>
            <a:endParaRPr lang="en-US" altLang="zh-CN" sz="2000" noProof="1"/>
          </a:p>
          <a:p>
            <a:pPr lvl="2">
              <a:defRPr/>
            </a:pPr>
            <a:r>
              <a:rPr lang="zh-CN" altLang="en-US" sz="2000" noProof="1"/>
              <a:t>使用布尔数组作为下标获得的数组</a:t>
            </a:r>
            <a:r>
              <a:rPr lang="zh-CN" altLang="en-US" sz="2000" noProof="1">
                <a:solidFill>
                  <a:srgbClr val="FFFF00"/>
                </a:solidFill>
              </a:rPr>
              <a:t>不和原始数组共享</a:t>
            </a:r>
            <a:r>
              <a:rPr lang="zh-CN" altLang="en-US" sz="2000" noProof="1"/>
              <a:t>数据空间，注意这种方式只对应于布尔数组，不能使用布尔列表。</a:t>
            </a:r>
            <a:endParaRPr lang="en-US" altLang="zh-CN" sz="2000" noProof="1"/>
          </a:p>
          <a:p>
            <a:pPr marL="457200" lvl="1" indent="0">
              <a:buClr>
                <a:srgbClr val="00B050"/>
              </a:buClr>
              <a:buFont typeface="Wingdings" panose="05000000000000000000" pitchFamily="2" charset="2"/>
              <a:buNone/>
              <a:defRPr/>
            </a:pPr>
            <a:endParaRPr lang="en-US" altLang="zh-CN" sz="2200" noProof="1"/>
          </a:p>
          <a:p>
            <a:pPr>
              <a:defRPr/>
            </a:pPr>
            <a:endParaRPr lang="en-US" altLang="zh-CN" noProof="1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noProof="1"/>
          </a:p>
        </p:txBody>
      </p:sp>
      <p:sp>
        <p:nvSpPr>
          <p:cNvPr id="15363" name="标题 3">
            <a:extLst>
              <a:ext uri="{FF2B5EF4-FFF2-40B4-BE49-F238E27FC236}">
                <a16:creationId xmlns:a16="http://schemas.microsoft.com/office/drawing/2014/main" id="{A478E5B7-0A03-4C67-A99C-9C400CF784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6.1-2 </a:t>
            </a:r>
            <a:r>
              <a:rPr lang="zh-CN" altLang="en-US" dirty="0"/>
              <a:t>数组元素索引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E4515-525B-4936-B853-E46B1D08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6.1-2 </a:t>
            </a:r>
            <a:r>
              <a:rPr lang="zh-CN" altLang="en-US" dirty="0"/>
              <a:t>数组元素索引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C0AFFF-D26B-4168-9C14-FAB8EC584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76" y="899517"/>
            <a:ext cx="9504363" cy="6357937"/>
          </a:xfrm>
        </p:spPr>
        <p:txBody>
          <a:bodyPr/>
          <a:lstStyle/>
          <a:p>
            <a:r>
              <a:rPr lang="zh-CN" altLang="en-US" noProof="1">
                <a:solidFill>
                  <a:srgbClr val="FFC000"/>
                </a:solidFill>
              </a:rPr>
              <a:t>元素访问：</a:t>
            </a:r>
            <a:r>
              <a:rPr lang="zh-CN" altLang="en-US" sz="2400" dirty="0"/>
              <a:t>一维数组（下标或整数序列）</a:t>
            </a:r>
            <a:endParaRPr lang="en-US" altLang="zh-CN" sz="2400" dirty="0"/>
          </a:p>
          <a:p>
            <a:pPr lvl="1"/>
            <a:r>
              <a:rPr lang="zh-CN" altLang="en-US" sz="2000" dirty="0"/>
              <a:t>下图中下标或切片方式的索引均为</a:t>
            </a:r>
            <a:r>
              <a:rPr lang="en-US" altLang="zh-CN" sz="2000" dirty="0"/>
              <a:t>view</a:t>
            </a:r>
            <a:r>
              <a:rPr lang="zh-CN" altLang="en-US" sz="2000" dirty="0"/>
              <a:t>，与原数组共享数据空间。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76C68E-4ABD-4524-B070-45D9AE67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763613"/>
            <a:ext cx="7992888" cy="35821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D18C10-0B15-4B36-9C16-FE24B512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05" y="5436021"/>
            <a:ext cx="8967084" cy="179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9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8F2E4-03AE-4726-8A77-99759A43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6.1-2 </a:t>
            </a:r>
            <a:r>
              <a:rPr lang="zh-CN" altLang="en-US" dirty="0"/>
              <a:t>数组元素索引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01A5DA-4C42-4DC5-8F4E-90D150CC8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noProof="1">
                <a:solidFill>
                  <a:srgbClr val="FFC000"/>
                </a:solidFill>
              </a:rPr>
              <a:t>元素访问：</a:t>
            </a:r>
            <a:r>
              <a:rPr lang="zh-CN" altLang="en-US" sz="2400" dirty="0"/>
              <a:t>一维数组例子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B01EB1-BE4C-4FD1-801B-CD0E73C20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5" y="1558925"/>
            <a:ext cx="7344816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D38C61-5072-4EBF-BE75-B4CEC605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5" y="2073559"/>
            <a:ext cx="7926563" cy="45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16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52B84-9B19-4D44-922B-1B41F5D9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6.1-2 </a:t>
            </a:r>
            <a:r>
              <a:rPr lang="zh-CN" altLang="en-US" dirty="0"/>
              <a:t>数组元素索引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4ABC64-15EC-4AA5-9318-6D22EBAA9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noProof="1">
                <a:solidFill>
                  <a:srgbClr val="FFC000"/>
                </a:solidFill>
              </a:rPr>
              <a:t>元素访问：</a:t>
            </a:r>
            <a:r>
              <a:rPr lang="zh-CN" altLang="en-US" sz="2800" dirty="0"/>
              <a:t>一维数组（</a:t>
            </a:r>
            <a:r>
              <a:rPr lang="zh-CN" altLang="en-US" sz="2200" dirty="0"/>
              <a:t>布尔索引：</a:t>
            </a:r>
            <a:r>
              <a:rPr lang="zh-CN" altLang="en-US" sz="2200" dirty="0">
                <a:solidFill>
                  <a:srgbClr val="FFC000"/>
                </a:solidFill>
              </a:rPr>
              <a:t>不共享</a:t>
            </a:r>
            <a:r>
              <a:rPr lang="zh-CN" altLang="en-US" sz="2200" dirty="0"/>
              <a:t>数据空间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4642AD-BE09-4C22-96E0-C8FE6C1F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6" y="1341680"/>
            <a:ext cx="7454644" cy="39604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07525E-92AB-4EB1-9136-E60634D4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16" y="5329097"/>
            <a:ext cx="7454644" cy="22216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8D2C53-135D-4D4C-8C4D-FADE04A85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15" y="5587755"/>
            <a:ext cx="7443045" cy="196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B11C4-9386-4626-9534-C7C52285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6.1-2 </a:t>
            </a:r>
            <a:r>
              <a:rPr lang="zh-CN" altLang="en-US" dirty="0"/>
              <a:t>数组元素索引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7D8532-ACAB-4F71-AC05-3F140EC98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noProof="1">
                <a:solidFill>
                  <a:srgbClr val="FFC000"/>
                </a:solidFill>
              </a:rPr>
              <a:t>元素访问：</a:t>
            </a:r>
            <a:r>
              <a:rPr lang="zh-CN" altLang="en-US" sz="2400" dirty="0"/>
              <a:t>一维数组（布尔索引）</a:t>
            </a:r>
            <a:endParaRPr lang="en-US" altLang="zh-CN" sz="2400" dirty="0"/>
          </a:p>
          <a:p>
            <a:pPr lvl="1"/>
            <a:r>
              <a:rPr lang="zh-CN" altLang="en-US" sz="2200" dirty="0"/>
              <a:t>也可以通过函数</a:t>
            </a:r>
            <a:r>
              <a:rPr lang="en-US" altLang="zh-CN" sz="2200" dirty="0" err="1">
                <a:solidFill>
                  <a:srgbClr val="FFC000"/>
                </a:solidFill>
              </a:rPr>
              <a:t>np.where</a:t>
            </a:r>
            <a:r>
              <a:rPr lang="en-US" altLang="zh-CN" sz="2200" dirty="0">
                <a:solidFill>
                  <a:srgbClr val="FFC000"/>
                </a:solidFill>
              </a:rPr>
              <a:t>()</a:t>
            </a:r>
            <a:r>
              <a:rPr lang="zh-CN" altLang="en-US" sz="2200" dirty="0"/>
              <a:t>和</a:t>
            </a:r>
            <a:r>
              <a:rPr lang="en-US" altLang="zh-CN" sz="2200" dirty="0" err="1">
                <a:solidFill>
                  <a:srgbClr val="FFC000"/>
                </a:solidFill>
              </a:rPr>
              <a:t>np.clip</a:t>
            </a:r>
            <a:r>
              <a:rPr lang="en-US" altLang="zh-CN" sz="2200" dirty="0">
                <a:solidFill>
                  <a:srgbClr val="FFC000"/>
                </a:solidFill>
              </a:rPr>
              <a:t>()</a:t>
            </a:r>
            <a:r>
              <a:rPr lang="zh-CN" altLang="en-US" sz="2200" dirty="0">
                <a:solidFill>
                  <a:schemeClr val="bg1"/>
                </a:solidFill>
              </a:rPr>
              <a:t>来改变数组元素的取值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52DEA2-F38C-4A22-8A53-9D610BA8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88" y="2249698"/>
            <a:ext cx="7128545" cy="43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AC4287C1-2051-4FA6-A17F-309D25EB1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6.1-2 </a:t>
            </a:r>
            <a:r>
              <a:rPr lang="zh-CN" altLang="en-US" dirty="0"/>
              <a:t>数组元素索引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E286A2-6064-486B-BED1-89FBBC6E7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1">
                <a:solidFill>
                  <a:srgbClr val="FFC000"/>
                </a:solidFill>
              </a:rPr>
              <a:t>元素访问：二</a:t>
            </a:r>
            <a:r>
              <a:rPr lang="zh-CN" altLang="en-US" dirty="0">
                <a:solidFill>
                  <a:srgbClr val="FFC000"/>
                </a:solidFill>
              </a:rPr>
              <a:t>维数组</a:t>
            </a:r>
            <a:endParaRPr lang="en-US" altLang="zh-CN" dirty="0">
              <a:solidFill>
                <a:srgbClr val="FFC000"/>
              </a:solidFill>
            </a:endParaRPr>
          </a:p>
          <a:p>
            <a:pPr lvl="1">
              <a:defRPr/>
            </a:pPr>
            <a:r>
              <a:rPr lang="zh-CN" altLang="en-US" sz="2200" dirty="0"/>
              <a:t>与一维数组类似，但下标需多个维度来表示。 下图中</a:t>
            </a:r>
            <a:r>
              <a:rPr lang="en-US" altLang="zh-CN" sz="2200" dirty="0">
                <a:solidFill>
                  <a:srgbClr val="FFC000"/>
                </a:solidFill>
              </a:rPr>
              <a:t>a</a:t>
            </a:r>
            <a:r>
              <a:rPr lang="zh-CN" altLang="en-US" sz="2200" dirty="0"/>
              <a:t>为一个</a:t>
            </a:r>
            <a:r>
              <a:rPr lang="en-US" altLang="zh-CN" sz="2200" dirty="0">
                <a:solidFill>
                  <a:srgbClr val="FFC000"/>
                </a:solidFill>
              </a:rPr>
              <a:t>6</a:t>
            </a:r>
            <a:r>
              <a:rPr lang="zh-CN" altLang="en-US" sz="2200" dirty="0">
                <a:solidFill>
                  <a:srgbClr val="FFC000"/>
                </a:solidFill>
              </a:rPr>
              <a:t>*</a:t>
            </a:r>
            <a:r>
              <a:rPr lang="en-US" altLang="zh-CN" sz="2200" dirty="0">
                <a:solidFill>
                  <a:srgbClr val="FFC000"/>
                </a:solidFill>
              </a:rPr>
              <a:t>6</a:t>
            </a:r>
            <a:r>
              <a:rPr lang="zh-CN" altLang="en-US" sz="2200" dirty="0"/>
              <a:t>的二维数组，用</a:t>
            </a:r>
            <a:r>
              <a:rPr lang="zh-CN" altLang="en-US" sz="2200" dirty="0">
                <a:solidFill>
                  <a:srgbClr val="FFC000"/>
                </a:solidFill>
              </a:rPr>
              <a:t>颜色</a:t>
            </a:r>
            <a:r>
              <a:rPr lang="zh-CN" altLang="en-US" sz="2200" dirty="0"/>
              <a:t>区分各个下标以及其对应的选择区域。</a:t>
            </a:r>
            <a:endParaRPr lang="en-US" altLang="zh-CN" sz="2200" dirty="0"/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13316" name="图片 1">
            <a:extLst>
              <a:ext uri="{FF2B5EF4-FFF2-40B4-BE49-F238E27FC236}">
                <a16:creationId xmlns:a16="http://schemas.microsoft.com/office/drawing/2014/main" id="{D7FD3490-A538-4B97-BC2D-507630653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4" y="2105256"/>
            <a:ext cx="6012105" cy="289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067EFA-0172-46C9-AEA8-A5408A86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04" y="5075981"/>
            <a:ext cx="6912768" cy="2403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AA62BCE1-B7DD-4038-9145-087882CEEB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6.1-2 </a:t>
            </a:r>
            <a:r>
              <a:rPr lang="zh-CN" altLang="en-US" dirty="0"/>
              <a:t>数组元素索引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3B543-1228-4E7B-BBD1-54D106E24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1">
                <a:solidFill>
                  <a:srgbClr val="FFC000"/>
                </a:solidFill>
              </a:rPr>
              <a:t>元素访问：二</a:t>
            </a:r>
            <a:r>
              <a:rPr lang="zh-CN" altLang="en-US" dirty="0">
                <a:solidFill>
                  <a:srgbClr val="FFC000"/>
                </a:solidFill>
              </a:rPr>
              <a:t>维数组</a:t>
            </a:r>
            <a:endParaRPr lang="en-US" altLang="zh-CN" dirty="0">
              <a:solidFill>
                <a:srgbClr val="FFC000"/>
              </a:solidFill>
            </a:endParaRPr>
          </a:p>
          <a:p>
            <a:pPr lvl="1">
              <a:defRPr/>
            </a:pPr>
            <a:r>
              <a:rPr lang="zh-CN" altLang="en-US" sz="2000" dirty="0"/>
              <a:t>多维数组可以使用</a:t>
            </a:r>
            <a:r>
              <a:rPr lang="zh-CN" altLang="en-US" sz="2000" dirty="0">
                <a:solidFill>
                  <a:srgbClr val="FFC000"/>
                </a:solidFill>
              </a:rPr>
              <a:t>整数序列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C000"/>
                </a:solidFill>
              </a:rPr>
              <a:t>布尔数组</a:t>
            </a:r>
            <a:r>
              <a:rPr lang="zh-CN" altLang="en-US" sz="2000" dirty="0"/>
              <a:t>进行存取。</a:t>
            </a:r>
            <a:endParaRPr lang="en-US" altLang="zh-CN" sz="2000" dirty="0"/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lvl="1" indent="-342900">
              <a:defRPr/>
            </a:pPr>
            <a:endParaRPr lang="en-US" altLang="zh-CN" dirty="0"/>
          </a:p>
          <a:p>
            <a:pPr lvl="1" indent="-342900">
              <a:defRPr/>
            </a:pPr>
            <a:endParaRPr lang="en-US" altLang="zh-CN" sz="2200" dirty="0"/>
          </a:p>
          <a:p>
            <a:pPr lvl="1" indent="-342900">
              <a:defRPr/>
            </a:pPr>
            <a:r>
              <a:rPr lang="en-US" altLang="zh-CN" sz="2000" dirty="0">
                <a:solidFill>
                  <a:srgbClr val="FFC000"/>
                </a:solidFill>
              </a:rPr>
              <a:t>a[(0,1,2,3,4),(1,2,3,4,5)] </a:t>
            </a:r>
            <a:r>
              <a:rPr lang="en-US" altLang="zh-CN" sz="2000" dirty="0"/>
              <a:t>: </a:t>
            </a:r>
            <a:r>
              <a:rPr lang="zh-CN" altLang="en-US" sz="2000" dirty="0"/>
              <a:t>用于存取数组的下标仍然是一个有两个元素的组元，组元中的每个元素都是整数序列，分别对应数组的第</a:t>
            </a:r>
            <a:r>
              <a:rPr lang="en-US" altLang="zh-CN" sz="2000" dirty="0"/>
              <a:t>0</a:t>
            </a:r>
            <a:r>
              <a:rPr lang="zh-CN" altLang="en-US" sz="2000" dirty="0"/>
              <a:t>轴和第</a:t>
            </a:r>
            <a:r>
              <a:rPr lang="en-US" altLang="zh-CN" sz="2000" dirty="0"/>
              <a:t>1</a:t>
            </a:r>
            <a:r>
              <a:rPr lang="zh-CN" altLang="en-US" sz="2000" dirty="0"/>
              <a:t>轴。从两个序列的对应位置取出两个整数组成下标： </a:t>
            </a:r>
            <a:r>
              <a:rPr lang="en-US" altLang="zh-CN" sz="2000" dirty="0"/>
              <a:t>a[0,1], a[1,2], ..., a[4,5]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 indent="-342900">
              <a:defRPr/>
            </a:pPr>
            <a:r>
              <a:rPr lang="en-US" altLang="zh-CN" sz="2000" dirty="0">
                <a:solidFill>
                  <a:srgbClr val="FFC000"/>
                </a:solidFill>
              </a:rPr>
              <a:t>a[3:, [0, 2, 5]] </a:t>
            </a:r>
            <a:r>
              <a:rPr lang="en-US" altLang="zh-CN" sz="2000" dirty="0"/>
              <a:t>: </a:t>
            </a:r>
            <a:r>
              <a:rPr lang="zh-CN" altLang="en-US" sz="2000" dirty="0"/>
              <a:t>下标中的第</a:t>
            </a:r>
            <a:r>
              <a:rPr lang="en-US" altLang="zh-CN" sz="2000" dirty="0"/>
              <a:t>0</a:t>
            </a:r>
            <a:r>
              <a:rPr lang="zh-CN" altLang="en-US" sz="2000" dirty="0"/>
              <a:t>轴是一个范围，它选取第</a:t>
            </a:r>
            <a:r>
              <a:rPr lang="en-US" altLang="zh-CN" sz="2000" dirty="0"/>
              <a:t>3</a:t>
            </a:r>
            <a:r>
              <a:rPr lang="zh-CN" altLang="en-US" sz="2000" dirty="0"/>
              <a:t>行之后的所有行；第</a:t>
            </a:r>
            <a:r>
              <a:rPr lang="en-US" altLang="zh-CN" sz="2000" dirty="0"/>
              <a:t>1</a:t>
            </a:r>
            <a:r>
              <a:rPr lang="zh-CN" altLang="en-US" sz="2000" dirty="0"/>
              <a:t>轴是整数序列，它选取第</a:t>
            </a:r>
            <a:r>
              <a:rPr lang="en-US" altLang="zh-CN" sz="2000" dirty="0"/>
              <a:t>0, 2, 5</a:t>
            </a:r>
            <a:r>
              <a:rPr lang="zh-CN" altLang="en-US" sz="2000" dirty="0"/>
              <a:t>三列。</a:t>
            </a:r>
          </a:p>
          <a:p>
            <a:pPr lvl="1" indent="-342900">
              <a:defRPr/>
            </a:pPr>
            <a:r>
              <a:rPr lang="en-US" altLang="zh-CN" sz="2000" dirty="0">
                <a:solidFill>
                  <a:srgbClr val="FFC000"/>
                </a:solidFill>
              </a:rPr>
              <a:t>a[mask, 2] </a:t>
            </a:r>
            <a:r>
              <a:rPr lang="en-US" altLang="zh-CN" sz="2000" dirty="0"/>
              <a:t>: </a:t>
            </a:r>
            <a:r>
              <a:rPr lang="zh-CN" altLang="en-US" sz="2000" dirty="0"/>
              <a:t>下标的第</a:t>
            </a:r>
            <a:r>
              <a:rPr lang="en-US" altLang="zh-CN" sz="2000" dirty="0"/>
              <a:t>0</a:t>
            </a:r>
            <a:r>
              <a:rPr lang="zh-CN" altLang="en-US" sz="2000" dirty="0"/>
              <a:t>轴是一个布尔数组，它选取第</a:t>
            </a:r>
            <a:r>
              <a:rPr lang="en-US" altLang="zh-CN" sz="2000" dirty="0"/>
              <a:t>0</a:t>
            </a:r>
            <a:r>
              <a:rPr lang="zh-CN" altLang="en-US" sz="2000" dirty="0"/>
              <a:t>，</a:t>
            </a:r>
            <a:r>
              <a:rPr lang="en-US" altLang="zh-CN" sz="2000" dirty="0"/>
              <a:t>2</a:t>
            </a:r>
            <a:r>
              <a:rPr lang="zh-CN" altLang="en-US" sz="2000" dirty="0"/>
              <a:t>，</a:t>
            </a:r>
            <a:r>
              <a:rPr lang="en-US" altLang="zh-CN" sz="2000" dirty="0"/>
              <a:t>5</a:t>
            </a:r>
            <a:r>
              <a:rPr lang="zh-CN" altLang="en-US" sz="2000" dirty="0"/>
              <a:t>行；第</a:t>
            </a:r>
            <a:r>
              <a:rPr lang="en-US" altLang="zh-CN" sz="2000" dirty="0"/>
              <a:t>1</a:t>
            </a:r>
            <a:r>
              <a:rPr lang="zh-CN" altLang="en-US" sz="2000" dirty="0"/>
              <a:t>轴是一个整数，选取第</a:t>
            </a:r>
            <a:r>
              <a:rPr lang="en-US" altLang="zh-CN" sz="2000" dirty="0"/>
              <a:t>2</a:t>
            </a:r>
            <a:r>
              <a:rPr lang="zh-CN" altLang="en-US" sz="2000" dirty="0"/>
              <a:t>列。</a:t>
            </a:r>
            <a:endParaRPr lang="en-US" altLang="zh-CN" sz="2000" dirty="0"/>
          </a:p>
          <a:p>
            <a:pPr lvl="1" indent="-342900">
              <a:buClr>
                <a:srgbClr val="00B050"/>
              </a:buClr>
              <a:buFont typeface="Wingdings" panose="05000000000000000000" pitchFamily="2" charset="2"/>
              <a:buChar char="ü"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19460" name="图片 3">
            <a:extLst>
              <a:ext uri="{FF2B5EF4-FFF2-40B4-BE49-F238E27FC236}">
                <a16:creationId xmlns:a16="http://schemas.microsoft.com/office/drawing/2014/main" id="{F8791E1E-0782-4AE1-AC36-DCD373FBB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4" y="1763613"/>
            <a:ext cx="6624736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62D35-E72B-4B1A-8872-3D0C5849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6.1-2 </a:t>
            </a:r>
            <a:r>
              <a:rPr lang="zh-CN" altLang="en-US" dirty="0"/>
              <a:t>数组元素索引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C610C-6FC0-4100-A41F-89EBF4998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noProof="1">
                <a:solidFill>
                  <a:srgbClr val="FFC000"/>
                </a:solidFill>
              </a:rPr>
              <a:t>元素访问：高</a:t>
            </a:r>
            <a:r>
              <a:rPr lang="zh-CN" altLang="en-US" dirty="0">
                <a:solidFill>
                  <a:srgbClr val="FFC000"/>
                </a:solidFill>
              </a:rPr>
              <a:t>维数组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zh-CN" altLang="en-US" sz="2000" dirty="0"/>
              <a:t>对于更高维的数组，只需记住，</a:t>
            </a:r>
            <a:r>
              <a:rPr lang="zh-CN" altLang="en-US" sz="2000" dirty="0">
                <a:solidFill>
                  <a:srgbClr val="FFC000"/>
                </a:solidFill>
              </a:rPr>
              <a:t>第一个索引是平面</a:t>
            </a:r>
            <a:r>
              <a:rPr lang="zh-CN" altLang="en-US" sz="2000" dirty="0"/>
              <a:t>的编号，然后才是在该平面上的移动。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7F2112-32AF-4706-AFBF-ACE919B1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1691605"/>
            <a:ext cx="8074347" cy="3880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BFBB33-6BEA-42F7-8798-A1A6930CF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82" y="1696276"/>
            <a:ext cx="8074346" cy="57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527440DB-850E-48B5-9737-014BD2578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id="{0A3B1E46-6D7D-4F85-AE0B-A87ED69C12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4000" y="922338"/>
            <a:ext cx="5143500" cy="6357937"/>
          </a:xfrm>
        </p:spPr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 altLang="zh-CN" dirty="0"/>
              <a:t>6.1 </a:t>
            </a:r>
            <a:r>
              <a:rPr lang="zh-CN" altLang="en-US" dirty="0"/>
              <a:t>科学计算</a:t>
            </a:r>
            <a:r>
              <a:rPr lang="en-US" altLang="zh-CN" dirty="0" err="1"/>
              <a:t>Numpy</a:t>
            </a:r>
            <a:r>
              <a:rPr lang="zh-CN" altLang="en-US" dirty="0"/>
              <a:t>和</a:t>
            </a:r>
            <a:r>
              <a:rPr lang="en-US" altLang="zh-CN" dirty="0" err="1"/>
              <a:t>Scipy</a:t>
            </a:r>
            <a:endParaRPr lang="en-US" altLang="zh-CN" dirty="0"/>
          </a:p>
          <a:p>
            <a:pPr>
              <a:lnSpc>
                <a:spcPct val="200000"/>
              </a:lnSpc>
              <a:defRPr/>
            </a:pPr>
            <a:r>
              <a:rPr lang="en-US" altLang="zh-CN" dirty="0"/>
              <a:t>6.2 </a:t>
            </a:r>
            <a:r>
              <a:rPr lang="zh-CN" altLang="en-US" dirty="0"/>
              <a:t>数据分析</a:t>
            </a:r>
            <a:r>
              <a:rPr lang="en-US" altLang="zh-CN" dirty="0"/>
              <a:t>Pandas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dirty="0"/>
              <a:t>6.3 </a:t>
            </a:r>
            <a:r>
              <a:rPr lang="zh-CN" altLang="en-US" dirty="0"/>
              <a:t>数据挖掘</a:t>
            </a:r>
            <a:r>
              <a:rPr lang="en-US" altLang="zh-CN" dirty="0" err="1"/>
              <a:t>sklearn</a:t>
            </a:r>
            <a:endParaRPr lang="en-US" altLang="zh-CN" dirty="0"/>
          </a:p>
          <a:p>
            <a:pPr>
              <a:lnSpc>
                <a:spcPct val="200000"/>
              </a:lnSpc>
              <a:defRPr/>
            </a:pPr>
            <a:r>
              <a:rPr lang="en-US" altLang="zh-CN" dirty="0"/>
              <a:t>6.4 </a:t>
            </a:r>
            <a:r>
              <a:rPr lang="zh-CN" altLang="en-US" dirty="0"/>
              <a:t>绘图库</a:t>
            </a:r>
            <a:r>
              <a:rPr lang="en-US" altLang="zh-CN" dirty="0"/>
              <a:t>Matplotlib</a:t>
            </a:r>
          </a:p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5124" name="Picture 5" descr="http://a5.mzstatic.com/us/r30/Purple2/v4/49/b7/19/49b71935-f472-9c9c-03be-8388a6fd4b00/mzl.fazslfja.png">
            <a:extLst>
              <a:ext uri="{FF2B5EF4-FFF2-40B4-BE49-F238E27FC236}">
                <a16:creationId xmlns:a16="http://schemas.microsoft.com/office/drawing/2014/main" id="{0D10A40F-7FC0-4F7D-BF98-948A6E0A0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5" y="993775"/>
            <a:ext cx="37211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FF7E6F-5034-41FA-8506-6F8836037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18" y="114246"/>
            <a:ext cx="9501188" cy="642938"/>
          </a:xfrm>
        </p:spPr>
        <p:txBody>
          <a:bodyPr/>
          <a:lstStyle/>
          <a:p>
            <a:r>
              <a:rPr lang="en-US" altLang="zh-CN" dirty="0"/>
              <a:t>6.1-2 </a:t>
            </a:r>
            <a:r>
              <a:rPr lang="zh-CN" altLang="en-US" dirty="0"/>
              <a:t>数组元素索引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993F5-8E21-4818-891F-5976A38E0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axis</a:t>
            </a:r>
            <a:r>
              <a:rPr lang="zh-CN" altLang="en-US" b="1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参数</a:t>
            </a:r>
          </a:p>
          <a:p>
            <a:pPr lvl="1"/>
            <a:r>
              <a:rPr lang="zh-CN" alt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在许多操作（例如</a:t>
            </a:r>
            <a:r>
              <a:rPr lang="zh-CN" altLang="en-US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求和</a:t>
            </a:r>
            <a:r>
              <a:rPr lang="en-US" altLang="zh-CN" sz="20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np.sum</a:t>
            </a:r>
            <a:r>
              <a:rPr lang="en-US" altLang="zh-CN" sz="2000" b="0" dirty="0">
                <a:solidFill>
                  <a:srgbClr val="FFFF00"/>
                </a:solidFill>
                <a:latin typeface="Arial" panose="020B0604020202020204" pitchFamily="34" charset="0"/>
              </a:rPr>
              <a:t>()</a:t>
            </a:r>
            <a:r>
              <a:rPr lang="zh-CN" altLang="en-US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、最大值</a:t>
            </a:r>
            <a:r>
              <a:rPr lang="en-US" altLang="zh-CN" sz="20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np.max</a:t>
            </a:r>
            <a:r>
              <a:rPr lang="en-US" altLang="zh-CN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()</a:t>
            </a:r>
            <a:r>
              <a:rPr lang="zh-CN" altLang="en-US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、最小值</a:t>
            </a:r>
            <a:r>
              <a:rPr lang="en-US" altLang="zh-CN" sz="20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np.min</a:t>
            </a:r>
            <a:r>
              <a:rPr lang="en-US" altLang="zh-CN" sz="2000" b="0" dirty="0">
                <a:solidFill>
                  <a:srgbClr val="FFFF00"/>
                </a:solidFill>
                <a:latin typeface="Arial" panose="020B0604020202020204" pitchFamily="34" charset="0"/>
              </a:rPr>
              <a:t>()</a:t>
            </a:r>
            <a:r>
              <a:rPr lang="zh-CN" altLang="en-US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、平均值</a:t>
            </a:r>
            <a:r>
              <a:rPr lang="en-US" altLang="zh-CN" sz="20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np.mean</a:t>
            </a:r>
            <a:r>
              <a:rPr lang="en-US" altLang="zh-CN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()</a:t>
            </a:r>
            <a:r>
              <a:rPr lang="zh-CN" altLang="en-US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、标准差</a:t>
            </a:r>
            <a:r>
              <a:rPr lang="en-US" altLang="zh-CN" sz="20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np.std</a:t>
            </a:r>
            <a:r>
              <a:rPr lang="en-US" altLang="zh-CN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()</a:t>
            </a:r>
            <a:r>
              <a:rPr lang="zh-CN" altLang="en-US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等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）中，我们需要告诉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是否要跨行或跨列进行操作。</a:t>
            </a:r>
            <a:endParaRPr lang="en-US" altLang="zh-CN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为使用任意维数的通用表示法，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引入</a:t>
            </a:r>
            <a:r>
              <a:rPr lang="en-US" altLang="zh-CN" sz="2000" b="1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axis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的概念：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axis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参数实际上指定索引序：第一个索引是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axis=0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，第二个索引是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axis=1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6962FD-26A7-4DBF-A598-ADA1B85D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53" y="3131765"/>
            <a:ext cx="7056784" cy="38827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136A21-C1C6-4ECC-9D09-96750634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53" y="3261716"/>
            <a:ext cx="8805976" cy="35319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C3E3C6-081C-412C-B638-DB46D939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53" y="5073162"/>
            <a:ext cx="3833476" cy="22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0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6CF1A2C1-D5AD-46C1-B107-B75A1404A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6.1-3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ufunc</a:t>
            </a:r>
            <a:r>
              <a:rPr lang="zh-CN" altLang="en-US" dirty="0"/>
              <a:t>运算</a:t>
            </a:r>
          </a:p>
        </p:txBody>
      </p:sp>
      <p:sp>
        <p:nvSpPr>
          <p:cNvPr id="11267" name="内容占位符 2">
            <a:extLst>
              <a:ext uri="{FF2B5EF4-FFF2-40B4-BE49-F238E27FC236}">
                <a16:creationId xmlns:a16="http://schemas.microsoft.com/office/drawing/2014/main" id="{0E692B94-4474-406B-8535-E1996ED90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ufunc</a:t>
            </a:r>
            <a:r>
              <a:rPr lang="zh-CN" altLang="en-US" dirty="0"/>
              <a:t>运算简介</a:t>
            </a:r>
            <a:endParaRPr lang="en-US" altLang="zh-CN" dirty="0"/>
          </a:p>
          <a:p>
            <a:pPr lvl="1" indent="-342900">
              <a:defRPr/>
            </a:pPr>
            <a:r>
              <a:rPr lang="en-US" altLang="zh-CN" dirty="0" err="1"/>
              <a:t>ufunc</a:t>
            </a:r>
            <a:r>
              <a:rPr lang="zh-CN" altLang="en-US" dirty="0"/>
              <a:t>是</a:t>
            </a:r>
            <a:r>
              <a:rPr lang="en-US" altLang="zh-CN" dirty="0">
                <a:solidFill>
                  <a:srgbClr val="FFC000"/>
                </a:solidFill>
              </a:rPr>
              <a:t>universal function</a:t>
            </a:r>
            <a:r>
              <a:rPr lang="zh-CN" altLang="en-US" dirty="0"/>
              <a:t>的缩写，它是一种能</a:t>
            </a:r>
            <a:r>
              <a:rPr lang="zh-CN" altLang="en-US" dirty="0">
                <a:solidFill>
                  <a:srgbClr val="FFC000"/>
                </a:solidFill>
              </a:rPr>
              <a:t>对数组的每个元素进行操作</a:t>
            </a:r>
            <a:r>
              <a:rPr lang="zh-CN" altLang="en-US" dirty="0"/>
              <a:t>的函数。</a:t>
            </a:r>
          </a:p>
          <a:p>
            <a:pPr lvl="1" indent="-342900">
              <a:defRPr/>
            </a:pPr>
            <a:r>
              <a:rPr lang="zh-CN" altLang="en-US" dirty="0"/>
              <a:t> </a:t>
            </a:r>
            <a:r>
              <a:rPr lang="en-US" altLang="zh-CN" dirty="0" err="1"/>
              <a:t>NumPy</a:t>
            </a:r>
            <a:r>
              <a:rPr lang="zh-CN" altLang="en-US" dirty="0"/>
              <a:t>内置的许多</a:t>
            </a:r>
            <a:r>
              <a:rPr lang="en-US" altLang="zh-CN" dirty="0" err="1"/>
              <a:t>ufunc</a:t>
            </a:r>
            <a:r>
              <a:rPr lang="zh-CN" altLang="en-US" dirty="0"/>
              <a:t>函数都是在</a:t>
            </a:r>
            <a:r>
              <a:rPr lang="en-US" altLang="zh-CN" dirty="0">
                <a:solidFill>
                  <a:srgbClr val="FFC000"/>
                </a:solidFill>
              </a:rPr>
              <a:t>C</a:t>
            </a:r>
            <a:r>
              <a:rPr lang="zh-CN" altLang="en-US" dirty="0">
                <a:solidFill>
                  <a:srgbClr val="FFC000"/>
                </a:solidFill>
              </a:rPr>
              <a:t>语言</a:t>
            </a:r>
            <a:r>
              <a:rPr lang="zh-CN" altLang="en-US" dirty="0"/>
              <a:t>级别实现的，因此它们的计算速度非常快。</a:t>
            </a:r>
            <a:endParaRPr lang="en-US" altLang="zh-CN" dirty="0"/>
          </a:p>
          <a:p>
            <a:pPr lvl="1" indent="-342900">
              <a:defRPr/>
            </a:pPr>
            <a:endParaRPr lang="en-US" altLang="zh-CN" dirty="0"/>
          </a:p>
          <a:p>
            <a:pPr lvl="1" indent="-342900">
              <a:defRPr/>
            </a:pPr>
            <a:r>
              <a:rPr lang="zh-CN" altLang="en-US" dirty="0">
                <a:solidFill>
                  <a:srgbClr val="FFC000"/>
                </a:solidFill>
              </a:rPr>
              <a:t>自定义</a:t>
            </a:r>
            <a:r>
              <a:rPr lang="en-US" altLang="zh-CN" dirty="0" err="1">
                <a:solidFill>
                  <a:srgbClr val="FFC000"/>
                </a:solidFill>
              </a:rPr>
              <a:t>ufunc</a:t>
            </a:r>
            <a:r>
              <a:rPr lang="zh-CN" altLang="en-US" dirty="0">
                <a:solidFill>
                  <a:srgbClr val="FFC000"/>
                </a:solidFill>
              </a:rPr>
              <a:t>函数</a:t>
            </a:r>
            <a:endParaRPr lang="en-US" altLang="zh-CN" dirty="0">
              <a:solidFill>
                <a:srgbClr val="FFC000"/>
              </a:solidFill>
            </a:endParaRP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chemeClr val="bg1"/>
                </a:solidFill>
              </a:rPr>
              <a:t>通过组合标准的</a:t>
            </a:r>
            <a:r>
              <a:rPr lang="en-US" altLang="zh-CN" dirty="0" err="1">
                <a:solidFill>
                  <a:schemeClr val="bg1"/>
                </a:solidFill>
              </a:rPr>
              <a:t>ufunc</a:t>
            </a:r>
            <a:r>
              <a:rPr lang="zh-CN" altLang="en-US" dirty="0">
                <a:solidFill>
                  <a:schemeClr val="bg1"/>
                </a:solidFill>
              </a:rPr>
              <a:t>函数的调用，可以实现各种算式的数组计算。不过有些时候这种算式不易编写，而针对每个元素的计算函数却很容易用</a:t>
            </a:r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en-US" dirty="0">
                <a:solidFill>
                  <a:schemeClr val="bg1"/>
                </a:solidFill>
              </a:rPr>
              <a:t>实现，这时可以用</a:t>
            </a:r>
            <a:r>
              <a:rPr lang="en-US" altLang="zh-CN" dirty="0" err="1">
                <a:solidFill>
                  <a:srgbClr val="FFC000"/>
                </a:solidFill>
              </a:rPr>
              <a:t>frompyfunc</a:t>
            </a:r>
            <a:r>
              <a:rPr lang="zh-CN" altLang="en-US" dirty="0">
                <a:solidFill>
                  <a:srgbClr val="FFC000"/>
                </a:solidFill>
              </a:rPr>
              <a:t>函数</a:t>
            </a:r>
            <a:r>
              <a:rPr lang="zh-CN" altLang="en-US" dirty="0">
                <a:solidFill>
                  <a:schemeClr val="bg1"/>
                </a:solidFill>
              </a:rPr>
              <a:t>将一个计算单个元素的函数转换成</a:t>
            </a:r>
            <a:r>
              <a:rPr lang="en-US" altLang="zh-CN" dirty="0" err="1">
                <a:solidFill>
                  <a:schemeClr val="bg1"/>
                </a:solidFill>
              </a:rPr>
              <a:t>ufunc</a:t>
            </a:r>
            <a:r>
              <a:rPr lang="zh-CN" altLang="en-US" dirty="0">
                <a:solidFill>
                  <a:schemeClr val="bg1"/>
                </a:solidFill>
              </a:rPr>
              <a:t>函数。这样就可以方便地用所产生的</a:t>
            </a:r>
            <a:r>
              <a:rPr lang="en-US" altLang="zh-CN" dirty="0" err="1">
                <a:solidFill>
                  <a:schemeClr val="bg1"/>
                </a:solidFill>
              </a:rPr>
              <a:t>ufunc</a:t>
            </a:r>
            <a:r>
              <a:rPr lang="zh-CN" altLang="en-US" dirty="0">
                <a:solidFill>
                  <a:schemeClr val="bg1"/>
                </a:solidFill>
              </a:rPr>
              <a:t>函数对数组进行计算了。</a:t>
            </a:r>
          </a:p>
          <a:p>
            <a:pPr lvl="1" indent="-342900"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2571AF19-88FD-4DE9-B730-CA22A76DD4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6.1-3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ufunc</a:t>
            </a:r>
            <a:r>
              <a:rPr lang="zh-CN" altLang="en-US" dirty="0"/>
              <a:t>运算</a:t>
            </a:r>
          </a:p>
        </p:txBody>
      </p:sp>
      <p:sp>
        <p:nvSpPr>
          <p:cNvPr id="23555" name="内容占位符 2">
            <a:extLst>
              <a:ext uri="{FF2B5EF4-FFF2-40B4-BE49-F238E27FC236}">
                <a16:creationId xmlns:a16="http://schemas.microsoft.com/office/drawing/2014/main" id="{2B86FD4A-F6E7-49A1-929A-7EF7535577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rgbClr val="CC3300"/>
              </a:buClr>
              <a:buFont typeface="Wingdings" panose="05000000000000000000" pitchFamily="2" charset="2"/>
              <a:buChar char="p"/>
            </a:pPr>
            <a:r>
              <a:rPr lang="en-US" altLang="zh-CN" sz="2600"/>
              <a:t>NumPy</a:t>
            </a:r>
            <a:r>
              <a:rPr lang="zh-CN" altLang="en-US" sz="2600"/>
              <a:t>内置的许多</a:t>
            </a:r>
            <a:r>
              <a:rPr lang="en-US" altLang="zh-CN" sz="2600"/>
              <a:t>ufunc</a:t>
            </a:r>
            <a:r>
              <a:rPr lang="zh-CN" altLang="en-US" sz="2600"/>
              <a:t>函数都是在</a:t>
            </a:r>
            <a:r>
              <a:rPr lang="en-US" altLang="zh-CN" sz="2600">
                <a:solidFill>
                  <a:srgbClr val="FFC000"/>
                </a:solidFill>
              </a:rPr>
              <a:t>C</a:t>
            </a:r>
            <a:r>
              <a:rPr lang="zh-CN" altLang="en-US" sz="2600">
                <a:solidFill>
                  <a:srgbClr val="FFC000"/>
                </a:solidFill>
              </a:rPr>
              <a:t>语言级别</a:t>
            </a:r>
            <a:r>
              <a:rPr lang="zh-CN" altLang="en-US" sz="2600"/>
              <a:t>实现的，它们的计算速度非常快，例子：</a:t>
            </a:r>
            <a:endParaRPr lang="en-US" altLang="zh-CN" sz="2600"/>
          </a:p>
          <a:p>
            <a:pPr marL="342900" lvl="1" indent="-342900">
              <a:buClr>
                <a:srgbClr val="CC3300"/>
              </a:buClr>
              <a:buFont typeface="Wingdings" panose="05000000000000000000" pitchFamily="2" charset="2"/>
              <a:buChar char="p"/>
            </a:pPr>
            <a:endParaRPr lang="en-US" altLang="zh-CN" sz="2600" b="0"/>
          </a:p>
          <a:p>
            <a:pPr marL="342900" lvl="1" indent="-342900">
              <a:buClr>
                <a:srgbClr val="CC3300"/>
              </a:buClr>
              <a:buFont typeface="Wingdings" panose="05000000000000000000" pitchFamily="2" charset="2"/>
              <a:buChar char="p"/>
            </a:pPr>
            <a:endParaRPr lang="en-US" altLang="zh-CN" sz="2600" b="0"/>
          </a:p>
          <a:p>
            <a:pPr marL="342900" lvl="1" indent="-342900">
              <a:buClr>
                <a:srgbClr val="CC3300"/>
              </a:buClr>
              <a:buFont typeface="Wingdings" panose="05000000000000000000" pitchFamily="2" charset="2"/>
              <a:buChar char="p"/>
            </a:pPr>
            <a:endParaRPr lang="en-US" altLang="zh-CN" sz="2600" b="0"/>
          </a:p>
          <a:p>
            <a:pPr marL="342900" lvl="1" indent="-342900">
              <a:buClr>
                <a:srgbClr val="CC3300"/>
              </a:buClr>
              <a:buFont typeface="Wingdings" panose="05000000000000000000" pitchFamily="2" charset="2"/>
              <a:buChar char="p"/>
            </a:pPr>
            <a:endParaRPr lang="en-US" altLang="zh-CN" sz="2600" b="0"/>
          </a:p>
          <a:p>
            <a:pPr marL="342900" lvl="1" indent="-342900">
              <a:buClr>
                <a:srgbClr val="CC3300"/>
              </a:buClr>
              <a:buFont typeface="Wingdings" panose="05000000000000000000" pitchFamily="2" charset="2"/>
              <a:buChar char="p"/>
            </a:pPr>
            <a:endParaRPr lang="en-US" altLang="zh-CN" sz="2600" b="0"/>
          </a:p>
          <a:p>
            <a:pPr marL="342900" lvl="1" indent="-342900">
              <a:buClr>
                <a:srgbClr val="CC3300"/>
              </a:buClr>
              <a:buFont typeface="Wingdings" panose="05000000000000000000" pitchFamily="2" charset="2"/>
              <a:buChar char="p"/>
            </a:pPr>
            <a:endParaRPr lang="en-US" altLang="zh-CN" sz="2600" b="0"/>
          </a:p>
          <a:p>
            <a:pPr marL="342900" lvl="1" indent="-342900">
              <a:buClr>
                <a:srgbClr val="CC3300"/>
              </a:buClr>
              <a:buFont typeface="Wingdings" panose="05000000000000000000" pitchFamily="2" charset="2"/>
              <a:buChar char="p"/>
            </a:pPr>
            <a:r>
              <a:rPr lang="zh-CN" altLang="en-US" sz="2600"/>
              <a:t>以上例子说明</a:t>
            </a:r>
            <a:r>
              <a:rPr lang="en-US" altLang="zh-CN" sz="2600"/>
              <a:t>	</a:t>
            </a:r>
          </a:p>
          <a:p>
            <a:pPr marL="742950" lvl="2" indent="-342900">
              <a:buClr>
                <a:srgbClr val="CC3300"/>
              </a:buClr>
              <a:buFont typeface="Wingdings" panose="05000000000000000000" pitchFamily="2" charset="2"/>
              <a:buChar char="l"/>
            </a:pPr>
            <a:r>
              <a:rPr lang="zh-CN" altLang="en-US" sz="2400" b="0"/>
              <a:t>先用</a:t>
            </a:r>
            <a:r>
              <a:rPr lang="en-US" altLang="zh-CN" sz="2400" b="0">
                <a:solidFill>
                  <a:srgbClr val="FFC000"/>
                </a:solidFill>
              </a:rPr>
              <a:t>linspace</a:t>
            </a:r>
            <a:r>
              <a:rPr lang="zh-CN" altLang="en-US" sz="2400" b="0"/>
              <a:t>产生一个从</a:t>
            </a:r>
            <a:r>
              <a:rPr lang="en-US" altLang="zh-CN" sz="2400" b="0"/>
              <a:t>0</a:t>
            </a:r>
            <a:r>
              <a:rPr lang="zh-CN" altLang="en-US" sz="2400" b="0"/>
              <a:t>到</a:t>
            </a:r>
            <a:r>
              <a:rPr lang="en-US" altLang="zh-CN" sz="2400" b="0"/>
              <a:t>2*PI</a:t>
            </a:r>
            <a:r>
              <a:rPr lang="zh-CN" altLang="en-US" sz="2400" b="0"/>
              <a:t>的等距离的</a:t>
            </a:r>
            <a:r>
              <a:rPr lang="en-US" altLang="zh-CN" sz="2400" b="0"/>
              <a:t>10</a:t>
            </a:r>
            <a:r>
              <a:rPr lang="zh-CN" altLang="en-US" sz="2400" b="0"/>
              <a:t>个数，然后将其传递给</a:t>
            </a:r>
            <a:r>
              <a:rPr lang="en-US" altLang="zh-CN" sz="2400" b="0"/>
              <a:t>sin</a:t>
            </a:r>
            <a:r>
              <a:rPr lang="zh-CN" altLang="en-US" sz="2400" b="0"/>
              <a:t>函数。</a:t>
            </a:r>
            <a:endParaRPr lang="en-US" altLang="zh-CN" sz="2400" b="0"/>
          </a:p>
          <a:p>
            <a:pPr marL="742950" lvl="2" indent="-342900">
              <a:buClr>
                <a:srgbClr val="CC3300"/>
              </a:buClr>
              <a:buFont typeface="Wingdings" panose="05000000000000000000" pitchFamily="2" charset="2"/>
              <a:buChar char="l"/>
            </a:pPr>
            <a:r>
              <a:rPr lang="zh-CN" altLang="en-US" sz="2400" b="0"/>
              <a:t>由于</a:t>
            </a:r>
            <a:r>
              <a:rPr lang="en-US" altLang="zh-CN" sz="2400">
                <a:solidFill>
                  <a:srgbClr val="FFC000"/>
                </a:solidFill>
              </a:rPr>
              <a:t>np.sin</a:t>
            </a:r>
            <a:r>
              <a:rPr lang="zh-CN" altLang="en-US" sz="2400">
                <a:solidFill>
                  <a:srgbClr val="FFC000"/>
                </a:solidFill>
              </a:rPr>
              <a:t>是一个</a:t>
            </a:r>
            <a:r>
              <a:rPr lang="en-US" altLang="zh-CN" sz="2400">
                <a:solidFill>
                  <a:srgbClr val="FFC000"/>
                </a:solidFill>
              </a:rPr>
              <a:t>ufunc</a:t>
            </a:r>
            <a:r>
              <a:rPr lang="zh-CN" altLang="en-US" sz="2400">
                <a:solidFill>
                  <a:srgbClr val="FFC000"/>
                </a:solidFill>
              </a:rPr>
              <a:t>函数</a:t>
            </a:r>
            <a:r>
              <a:rPr lang="zh-CN" altLang="en-US" sz="2400" b="0"/>
              <a:t>，因此它对</a:t>
            </a:r>
            <a:r>
              <a:rPr lang="en-US" altLang="zh-CN" sz="2400" b="0">
                <a:solidFill>
                  <a:srgbClr val="FFC000"/>
                </a:solidFill>
              </a:rPr>
              <a:t>x</a:t>
            </a:r>
            <a:r>
              <a:rPr lang="zh-CN" altLang="en-US" sz="2400" b="0">
                <a:solidFill>
                  <a:srgbClr val="FFC000"/>
                </a:solidFill>
              </a:rPr>
              <a:t>中的每个元素</a:t>
            </a:r>
            <a:r>
              <a:rPr lang="zh-CN" altLang="en-US" sz="2400" b="0"/>
              <a:t>求正弦值，然后将结果返回，并且赋值给</a:t>
            </a:r>
            <a:r>
              <a:rPr lang="en-US" altLang="zh-CN" sz="2400" b="0"/>
              <a:t>y</a:t>
            </a:r>
            <a:r>
              <a:rPr lang="zh-CN" altLang="en-US" sz="2400" b="0"/>
              <a:t>。</a:t>
            </a:r>
            <a:endParaRPr lang="en-US" altLang="zh-CN" sz="2400" b="0"/>
          </a:p>
          <a:p>
            <a:pPr marL="742950" lvl="2" indent="-342900">
              <a:buClr>
                <a:srgbClr val="CC3300"/>
              </a:buClr>
              <a:buFont typeface="Wingdings" panose="05000000000000000000" pitchFamily="2" charset="2"/>
              <a:buChar char="l"/>
            </a:pPr>
            <a:r>
              <a:rPr lang="zh-CN" altLang="en-US" sz="2400" b="0"/>
              <a:t>计算之后</a:t>
            </a:r>
            <a:r>
              <a:rPr lang="en-US" altLang="zh-CN" sz="2400" b="0"/>
              <a:t>x</a:t>
            </a:r>
            <a:r>
              <a:rPr lang="zh-CN" altLang="en-US" sz="2400" b="0"/>
              <a:t>中的值并没有改变，而是新创建了一个数组保存结果。</a:t>
            </a:r>
            <a:endParaRPr lang="en-US" altLang="zh-CN" sz="2400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 b="0"/>
          </a:p>
        </p:txBody>
      </p:sp>
      <p:pic>
        <p:nvPicPr>
          <p:cNvPr id="23556" name="图片 2">
            <a:extLst>
              <a:ext uri="{FF2B5EF4-FFF2-40B4-BE49-F238E27FC236}">
                <a16:creationId xmlns:a16="http://schemas.microsoft.com/office/drawing/2014/main" id="{D2748C49-C6CC-48BA-9B69-F9FB6F759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08175"/>
            <a:ext cx="86423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0DB08723-9D60-4FE7-BBE0-769100B6A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6.1-3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ufunc</a:t>
            </a:r>
            <a:r>
              <a:rPr lang="zh-CN" altLang="en-US" dirty="0"/>
              <a:t>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D7178-8998-47D6-942C-85C1A496B4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5900" y="779463"/>
            <a:ext cx="9504363" cy="6357937"/>
          </a:xfrm>
        </p:spPr>
        <p:txBody>
          <a:bodyPr/>
          <a:lstStyle/>
          <a:p>
            <a:r>
              <a:rPr lang="en-US" altLang="zh-CN">
                <a:solidFill>
                  <a:srgbClr val="FFC000"/>
                </a:solidFill>
              </a:rPr>
              <a:t>ufunc</a:t>
            </a:r>
            <a:r>
              <a:rPr lang="zh-CN" altLang="en-US">
                <a:solidFill>
                  <a:srgbClr val="FFC000"/>
                </a:solidFill>
              </a:rPr>
              <a:t>运算</a:t>
            </a:r>
            <a:r>
              <a:rPr lang="zh-CN" altLang="en-US"/>
              <a:t>的优势在哪里？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CB510D-00C9-4CEC-858A-67814040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176338"/>
            <a:ext cx="6492875" cy="624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4C84EE-E31A-47AF-829E-5C0340ED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3" y="1209675"/>
            <a:ext cx="62769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A02E4C7-6A7D-414E-BD37-4F2DCFAD4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663" y="2339975"/>
            <a:ext cx="6276975" cy="45243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在我的电脑上计算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100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万次正弦值，</a:t>
            </a:r>
            <a:r>
              <a:rPr lang="en-US" altLang="zh-CN" b="1" dirty="0" err="1">
                <a:solidFill>
                  <a:schemeClr val="tx1"/>
                </a:solidFill>
                <a:ea typeface="宋体" panose="02010600030101010101" pitchFamily="2" charset="-122"/>
              </a:rPr>
              <a:t>numpy.sin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比</a:t>
            </a:r>
            <a:r>
              <a:rPr lang="en-US" altLang="zh-CN" b="1" dirty="0" err="1">
                <a:solidFill>
                  <a:schemeClr val="tx1"/>
                </a:solidFill>
                <a:ea typeface="宋体" panose="02010600030101010101" pitchFamily="2" charset="-122"/>
              </a:rPr>
              <a:t>math.sin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快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30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左右。</a:t>
            </a: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然而，对单个数的计算</a:t>
            </a:r>
            <a:r>
              <a:rPr lang="en-US" altLang="zh-CN" b="1" dirty="0" err="1">
                <a:solidFill>
                  <a:schemeClr val="tx1"/>
                </a:solidFill>
                <a:ea typeface="宋体" panose="02010600030101010101" pitchFamily="2" charset="-122"/>
              </a:rPr>
              <a:t>math.sin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则比</a:t>
            </a:r>
            <a:r>
              <a:rPr lang="en-US" altLang="zh-CN" b="1" dirty="0" err="1">
                <a:solidFill>
                  <a:schemeClr val="tx1"/>
                </a:solidFill>
                <a:ea typeface="宋体" panose="02010600030101010101" pitchFamily="2" charset="-122"/>
              </a:rPr>
              <a:t>numpy.sin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快得多。请注意</a:t>
            </a:r>
            <a:r>
              <a:rPr lang="en-US" altLang="zh-CN" b="1" dirty="0" err="1">
                <a:solidFill>
                  <a:schemeClr val="tx1"/>
                </a:solidFill>
                <a:ea typeface="宋体" panose="02010600030101010101" pitchFamily="2" charset="-122"/>
              </a:rPr>
              <a:t>numpy.sin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的计算速度只有</a:t>
            </a:r>
            <a:r>
              <a:rPr lang="en-US" altLang="zh-CN" b="1" dirty="0" err="1">
                <a:solidFill>
                  <a:schemeClr val="tx1"/>
                </a:solidFill>
                <a:ea typeface="宋体" panose="02010600030101010101" pitchFamily="2" charset="-122"/>
              </a:rPr>
              <a:t>math.sin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的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1/5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这是因为，</a:t>
            </a:r>
            <a:r>
              <a:rPr lang="en-US" altLang="zh-CN" b="1" dirty="0" err="1">
                <a:solidFill>
                  <a:schemeClr val="tx1"/>
                </a:solidFill>
                <a:ea typeface="宋体" panose="02010600030101010101" pitchFamily="2" charset="-122"/>
              </a:rPr>
              <a:t>numpy.sin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为了同时支持数组和单个值的计算，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其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语言的内部实现要比</a:t>
            </a:r>
            <a:r>
              <a:rPr lang="en-US" altLang="zh-CN" b="1" dirty="0" err="1">
                <a:solidFill>
                  <a:srgbClr val="FF0000"/>
                </a:solidFill>
                <a:ea typeface="宋体" panose="02010600030101010101" pitchFamily="2" charset="-122"/>
              </a:rPr>
              <a:t>math.sin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复杂很多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。此外，返回值类型有所不同，</a:t>
            </a:r>
            <a:r>
              <a:rPr lang="en-US" altLang="zh-CN" b="1" dirty="0" err="1">
                <a:solidFill>
                  <a:schemeClr val="tx1"/>
                </a:solidFill>
                <a:ea typeface="宋体" panose="02010600030101010101" pitchFamily="2" charset="-122"/>
              </a:rPr>
              <a:t>math.sin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返回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Python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的标准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float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类型，而</a:t>
            </a:r>
            <a:r>
              <a:rPr lang="en-US" altLang="zh-CN" b="1" dirty="0" err="1">
                <a:solidFill>
                  <a:schemeClr val="tx1"/>
                </a:solidFill>
                <a:ea typeface="宋体" panose="02010600030101010101" pitchFamily="2" charset="-122"/>
              </a:rPr>
              <a:t>numpy.sin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则返回一个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numpy.float64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类型。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8B8BB03D-F310-4BA8-A962-3F88D7EDF4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6.1-3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ufunc</a:t>
            </a:r>
            <a:r>
              <a:rPr lang="zh-CN" altLang="en-US" dirty="0"/>
              <a:t>运算</a:t>
            </a:r>
          </a:p>
        </p:txBody>
      </p:sp>
      <p:sp>
        <p:nvSpPr>
          <p:cNvPr id="26627" name="内容占位符 2">
            <a:extLst>
              <a:ext uri="{FF2B5EF4-FFF2-40B4-BE49-F238E27FC236}">
                <a16:creationId xmlns:a16="http://schemas.microsoft.com/office/drawing/2014/main" id="{678853F8-FD06-4B75-B945-9964B72CF5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 err="1"/>
              <a:t>Numpy</a:t>
            </a:r>
            <a:r>
              <a:rPr lang="zh-CN" altLang="en-US" b="0" dirty="0"/>
              <a:t>提供大量的</a:t>
            </a:r>
            <a:r>
              <a:rPr lang="en-US" altLang="zh-CN" dirty="0" err="1">
                <a:solidFill>
                  <a:srgbClr val="FFC000"/>
                </a:solidFill>
              </a:rPr>
              <a:t>ufunc</a:t>
            </a:r>
            <a:r>
              <a:rPr lang="zh-CN" altLang="en-US" dirty="0">
                <a:solidFill>
                  <a:srgbClr val="FFC000"/>
                </a:solidFill>
              </a:rPr>
              <a:t>函数运算</a:t>
            </a:r>
            <a:endParaRPr lang="en-US" altLang="zh-CN" b="0" dirty="0"/>
          </a:p>
          <a:p>
            <a:pPr lvl="1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FF928E-71E1-43E8-9FEB-E33E06F6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3" y="1498057"/>
            <a:ext cx="4767979" cy="21076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93A96D-51BB-4D7A-8EA4-F4F54813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33" y="4643933"/>
            <a:ext cx="3878795" cy="2217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2B60D2-513D-4978-A026-412EB54A7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836" y="1490258"/>
            <a:ext cx="4989409" cy="21232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A55751-1ABD-490E-AE40-5E225B1C8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835" y="4643933"/>
            <a:ext cx="5988513" cy="22158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885089-2C64-46A9-ACD9-13B42E56C6F3}"/>
              </a:ext>
            </a:extLst>
          </p:cNvPr>
          <p:cNvSpPr txBox="1"/>
          <p:nvPr/>
        </p:nvSpPr>
        <p:spPr>
          <a:xfrm>
            <a:off x="1305446" y="417747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三角函数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FA0BE2-0662-486E-B6FA-3DA4D86ADF8A}"/>
              </a:ext>
            </a:extLst>
          </p:cNvPr>
          <p:cNvSpPr txBox="1"/>
          <p:nvPr/>
        </p:nvSpPr>
        <p:spPr>
          <a:xfrm>
            <a:off x="6192440" y="4170511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加、减、乘、除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20B1AD4B-987F-4AC8-8155-625757AA1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6.1-3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ufunc</a:t>
            </a:r>
            <a:r>
              <a:rPr lang="zh-CN" altLang="en-US" dirty="0"/>
              <a:t>运算</a:t>
            </a:r>
          </a:p>
        </p:txBody>
      </p:sp>
      <p:sp>
        <p:nvSpPr>
          <p:cNvPr id="27651" name="内容占位符 2">
            <a:extLst>
              <a:ext uri="{FF2B5EF4-FFF2-40B4-BE49-F238E27FC236}">
                <a16:creationId xmlns:a16="http://schemas.microsoft.com/office/drawing/2014/main" id="{0C3D78E3-07B7-4986-839F-1C7E49EE41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C000"/>
                </a:solidFill>
              </a:rPr>
              <a:t>自定义</a:t>
            </a:r>
            <a:r>
              <a:rPr lang="en-US" altLang="zh-CN" dirty="0" err="1">
                <a:solidFill>
                  <a:srgbClr val="FFC000"/>
                </a:solidFill>
              </a:rPr>
              <a:t>ufunc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格式</a:t>
            </a:r>
            <a:r>
              <a:rPr lang="en-US" altLang="zh-CN" dirty="0"/>
              <a:t>:  </a:t>
            </a:r>
            <a:r>
              <a:rPr lang="en-US" altLang="zh-CN" dirty="0" err="1">
                <a:solidFill>
                  <a:srgbClr val="FFFF00"/>
                </a:solidFill>
              </a:rPr>
              <a:t>frompyfunc</a:t>
            </a:r>
            <a:r>
              <a:rPr lang="en-US" altLang="zh-CN" dirty="0">
                <a:solidFill>
                  <a:srgbClr val="FFFF00"/>
                </a:solidFill>
              </a:rPr>
              <a:t>(</a:t>
            </a:r>
            <a:r>
              <a:rPr lang="en-US" altLang="zh-CN" dirty="0" err="1">
                <a:solidFill>
                  <a:srgbClr val="FFFF00"/>
                </a:solidFill>
              </a:rPr>
              <a:t>func,nin,nout</a:t>
            </a:r>
            <a:r>
              <a:rPr lang="en-US" altLang="zh-CN" dirty="0">
                <a:solidFill>
                  <a:srgbClr val="FFFF00"/>
                </a:solidFill>
              </a:rPr>
              <a:t>) </a:t>
            </a:r>
            <a:r>
              <a:rPr lang="en-US" altLang="zh-CN" dirty="0">
                <a:solidFill>
                  <a:srgbClr val="FFC000"/>
                </a:solidFill>
              </a:rPr>
              <a:t> </a:t>
            </a:r>
            <a:br>
              <a:rPr lang="en-US" altLang="zh-CN" dirty="0"/>
            </a:br>
            <a:r>
              <a:rPr lang="zh-CN" altLang="en-US" b="0" dirty="0"/>
              <a:t>其中，</a:t>
            </a:r>
            <a:r>
              <a:rPr lang="en-US" altLang="zh-CN" b="0" dirty="0" err="1">
                <a:solidFill>
                  <a:srgbClr val="F9ED07"/>
                </a:solidFill>
              </a:rPr>
              <a:t>ufunc</a:t>
            </a:r>
            <a:r>
              <a:rPr lang="zh-CN" altLang="en-US" b="0" dirty="0"/>
              <a:t>是计算单个元素的函数</a:t>
            </a:r>
            <a:r>
              <a:rPr lang="en-US" altLang="zh-CN" b="0" dirty="0"/>
              <a:t>,</a:t>
            </a:r>
            <a:r>
              <a:rPr lang="en-US" altLang="zh-CN" b="0" dirty="0" err="1">
                <a:solidFill>
                  <a:srgbClr val="F9ED07"/>
                </a:solidFill>
              </a:rPr>
              <a:t>nin</a:t>
            </a:r>
            <a:r>
              <a:rPr lang="zh-CN" altLang="en-US" b="0" dirty="0"/>
              <a:t>是输入参数的个数，</a:t>
            </a:r>
            <a:r>
              <a:rPr lang="en-US" altLang="zh-CN" b="0" dirty="0" err="1">
                <a:solidFill>
                  <a:srgbClr val="F9ED07"/>
                </a:solidFill>
              </a:rPr>
              <a:t>nout</a:t>
            </a:r>
            <a:r>
              <a:rPr lang="zh-CN" altLang="en-US" b="0" dirty="0"/>
              <a:t>是</a:t>
            </a:r>
            <a:r>
              <a:rPr lang="en-US" altLang="zh-CN" b="0" dirty="0" err="1"/>
              <a:t>func</a:t>
            </a:r>
            <a:r>
              <a:rPr lang="zh-CN" altLang="en-US" b="0" dirty="0"/>
              <a:t>返回值的个数。例：</a:t>
            </a:r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r>
              <a:rPr lang="zh-CN" altLang="en-US" b="0" dirty="0"/>
              <a:t>另外，也可以通过</a:t>
            </a:r>
            <a:r>
              <a:rPr lang="en-US" altLang="zh-CN" dirty="0">
                <a:solidFill>
                  <a:srgbClr val="F9ED07"/>
                </a:solidFill>
              </a:rPr>
              <a:t>vectorize( )</a:t>
            </a:r>
            <a:r>
              <a:rPr lang="zh-CN" altLang="en-US" dirty="0"/>
              <a:t>函数实现，请自行查阅相关资料。</a:t>
            </a:r>
            <a:endParaRPr lang="en-US" altLang="zh-CN" b="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9771D2-4CC6-4BBA-BC73-D64918CC8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1741488"/>
            <a:ext cx="66246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E0E7632-A7CA-4F92-9680-94D5FE2AF087}"/>
              </a:ext>
            </a:extLst>
          </p:cNvPr>
          <p:cNvCxnSpPr>
            <a:cxnSpLocks/>
          </p:cNvCxnSpPr>
          <p:nvPr/>
        </p:nvCxnSpPr>
        <p:spPr bwMode="auto">
          <a:xfrm>
            <a:off x="4895850" y="5435600"/>
            <a:ext cx="381635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FD38C9F1-4B27-422F-8ACC-CF4739449BCA}"/>
              </a:ext>
            </a:extLst>
          </p:cNvPr>
          <p:cNvSpPr/>
          <p:nvPr/>
        </p:nvSpPr>
        <p:spPr bwMode="auto">
          <a:xfrm>
            <a:off x="6996113" y="5580063"/>
            <a:ext cx="2830512" cy="519112"/>
          </a:xfrm>
          <a:prstGeom prst="wedgeRoundRectCallout">
            <a:avLst>
              <a:gd name="adj1" fmla="val -61908"/>
              <a:gd name="adj2" fmla="val -65987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defTabSz="447675">
              <a:defRPr sz="2400">
                <a:solidFill>
                  <a:schemeClr val="bg1"/>
                </a:solidFill>
                <a:latin typeface="MSung Light SC" charset="0"/>
                <a:cs typeface="FZSongTi" pitchFamily="32" charset="0"/>
              </a:defRPr>
            </a:lvl1pPr>
            <a:lvl2pPr defTabSz="447675">
              <a:defRPr sz="2400">
                <a:solidFill>
                  <a:schemeClr val="bg1"/>
                </a:solidFill>
                <a:latin typeface="MSung Light SC" charset="0"/>
                <a:cs typeface="FZSongTi" pitchFamily="32" charset="0"/>
              </a:defRPr>
            </a:lvl2pPr>
            <a:lvl3pPr defTabSz="447675">
              <a:defRPr sz="2400">
                <a:solidFill>
                  <a:schemeClr val="bg1"/>
                </a:solidFill>
                <a:latin typeface="MSung Light SC" charset="0"/>
                <a:cs typeface="FZSongTi" pitchFamily="32" charset="0"/>
              </a:defRPr>
            </a:lvl3pPr>
            <a:lvl4pPr defTabSz="447675">
              <a:defRPr sz="2400">
                <a:solidFill>
                  <a:schemeClr val="bg1"/>
                </a:solidFill>
                <a:latin typeface="MSung Light SC" charset="0"/>
                <a:cs typeface="FZSongTi" pitchFamily="32" charset="0"/>
              </a:defRPr>
            </a:lvl4pPr>
            <a:lvl5pPr defTabSz="447675">
              <a:defRPr sz="2400">
                <a:solidFill>
                  <a:schemeClr val="bg1"/>
                </a:solidFill>
                <a:latin typeface="MSung Light SC" charset="0"/>
                <a:cs typeface="FZSongTi" pitchFamily="32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MSung Light SC" charset="0"/>
                <a:cs typeface="FZSongTi" pitchFamily="32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MSung Light SC" charset="0"/>
                <a:cs typeface="FZSongTi" pitchFamily="32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MSung Light SC" charset="0"/>
                <a:cs typeface="FZSongTi" pitchFamily="32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MSung Light SC" charset="0"/>
                <a:cs typeface="FZSongTi" pitchFamily="32" charset="0"/>
              </a:defRPr>
            </a:lvl9pPr>
          </a:lstStyle>
          <a:p>
            <a:pPr eaLnBrk="1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返回一个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ufunc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383E684E-6C3B-48F3-B899-4438A62A33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6.1-4 </a:t>
            </a:r>
            <a:r>
              <a:rPr lang="zh-CN" altLang="en-US" dirty="0"/>
              <a:t>向量与矩阵运算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89FE8-E4DB-4CE7-9EA9-2EE5F054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线性代数中的向量与矩阵运算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NumPy</a:t>
            </a:r>
            <a:r>
              <a:rPr lang="zh-CN" altLang="en-US" dirty="0"/>
              <a:t>中同时存在</a:t>
            </a:r>
            <a:r>
              <a:rPr lang="en-US" altLang="zh-CN" dirty="0" err="1">
                <a:solidFill>
                  <a:srgbClr val="FFC000"/>
                </a:solidFill>
              </a:rPr>
              <a:t>ndarray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C000"/>
                </a:solidFill>
              </a:rPr>
              <a:t>matrix</a:t>
            </a:r>
            <a:r>
              <a:rPr lang="zh-CN" altLang="en-US" dirty="0"/>
              <a:t>对象。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利用</a:t>
            </a:r>
            <a:r>
              <a:rPr lang="en-US" altLang="zh-CN" dirty="0" err="1">
                <a:solidFill>
                  <a:srgbClr val="FFC000"/>
                </a:solidFill>
              </a:rPr>
              <a:t>ndarray</a:t>
            </a:r>
            <a:r>
              <a:rPr lang="zh-CN" altLang="en-US" dirty="0"/>
              <a:t>对象可以实现向量与矩阵运算，</a:t>
            </a:r>
            <a:r>
              <a:rPr lang="zh-CN" altLang="en-US" dirty="0">
                <a:solidFill>
                  <a:srgbClr val="FF0000"/>
                </a:solidFill>
              </a:rPr>
              <a:t>不再推荐</a:t>
            </a:r>
            <a:r>
              <a:rPr lang="zh-CN" altLang="en-US" dirty="0"/>
              <a:t>使用</a:t>
            </a:r>
            <a:r>
              <a:rPr lang="en-US" altLang="zh-CN" dirty="0">
                <a:solidFill>
                  <a:srgbClr val="FF0000"/>
                </a:solidFill>
              </a:rPr>
              <a:t>matrix</a:t>
            </a:r>
            <a:r>
              <a:rPr lang="zh-CN" altLang="en-US" dirty="0">
                <a:solidFill>
                  <a:srgbClr val="FF0000"/>
                </a:solidFill>
              </a:rPr>
              <a:t>对象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>
                <a:solidFill>
                  <a:srgbClr val="FFC000"/>
                </a:solidFill>
              </a:rPr>
              <a:t>向量</a:t>
            </a:r>
            <a:r>
              <a:rPr lang="zh-CN" altLang="en-US" dirty="0">
                <a:solidFill>
                  <a:schemeClr val="bg1"/>
                </a:solidFill>
              </a:rPr>
              <a:t>表示为</a:t>
            </a:r>
            <a:r>
              <a:rPr lang="zh-CN" altLang="en-US" dirty="0">
                <a:solidFill>
                  <a:srgbClr val="FFC000"/>
                </a:solidFill>
              </a:rPr>
              <a:t>一维数组</a:t>
            </a:r>
            <a:endParaRPr lang="en-US" altLang="zh-CN" dirty="0">
              <a:solidFill>
                <a:srgbClr val="FFC000"/>
              </a:solidFill>
            </a:endParaRPr>
          </a:p>
          <a:p>
            <a:pPr lvl="1">
              <a:defRPr/>
            </a:pPr>
            <a:r>
              <a:rPr lang="zh-CN" altLang="en-US" dirty="0"/>
              <a:t>向量的</a:t>
            </a:r>
            <a:r>
              <a:rPr lang="zh-CN" altLang="en-US" dirty="0">
                <a:solidFill>
                  <a:srgbClr val="FFC000"/>
                </a:solidFill>
              </a:rPr>
              <a:t>点乘</a:t>
            </a:r>
            <a:r>
              <a:rPr lang="en-US" altLang="zh-CN" dirty="0">
                <a:solidFill>
                  <a:srgbClr val="FFC000"/>
                </a:solidFill>
              </a:rPr>
              <a:t>(</a:t>
            </a:r>
            <a:r>
              <a:rPr lang="zh-CN" altLang="en-US" dirty="0">
                <a:solidFill>
                  <a:srgbClr val="FFC000"/>
                </a:solidFill>
              </a:rPr>
              <a:t>内积</a:t>
            </a:r>
            <a:r>
              <a:rPr lang="en-US" altLang="zh-CN" dirty="0">
                <a:solidFill>
                  <a:srgbClr val="FFC000"/>
                </a:solidFill>
              </a:rPr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/>
              <a:t>向量的</a:t>
            </a:r>
            <a:r>
              <a:rPr lang="zh-CN" altLang="en-US" dirty="0">
                <a:solidFill>
                  <a:srgbClr val="FFC000"/>
                </a:solidFill>
              </a:rPr>
              <a:t>叉乘（外积）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1B6077-BF38-4ABF-AE65-C9306116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56" y="4057727"/>
            <a:ext cx="5688632" cy="1159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F6F952-B1B4-4939-8699-C26F7747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56" y="6106045"/>
            <a:ext cx="7128792" cy="5766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C9C46-1A92-4672-A4CC-A7EAA275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6.1-4 </a:t>
            </a:r>
            <a:r>
              <a:rPr lang="zh-CN" altLang="en-US" dirty="0"/>
              <a:t>向量与矩阵运算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DD12F-25B3-4698-8326-0BE54E08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矩阵表示为</a:t>
            </a:r>
            <a:r>
              <a:rPr lang="zh-CN" altLang="en-US" dirty="0">
                <a:solidFill>
                  <a:srgbClr val="FFC000"/>
                </a:solidFill>
              </a:rPr>
              <a:t>二维数组</a:t>
            </a:r>
            <a:endParaRPr lang="en-US" altLang="zh-CN" dirty="0"/>
          </a:p>
          <a:p>
            <a:pPr lvl="1"/>
            <a:r>
              <a:rPr lang="zh-CN" altLang="en-US" dirty="0"/>
              <a:t>基本矩阵运算（</a:t>
            </a:r>
            <a:r>
              <a:rPr lang="en-US" altLang="zh-CN" dirty="0"/>
              <a:t>+</a:t>
            </a:r>
            <a:r>
              <a:rPr lang="zh-CN" altLang="en-US" dirty="0"/>
              <a:t>，</a:t>
            </a:r>
            <a:r>
              <a:rPr lang="en-US" altLang="zh-CN" dirty="0"/>
              <a:t>-</a:t>
            </a:r>
            <a:r>
              <a:rPr lang="zh-CN" altLang="en-US" dirty="0"/>
              <a:t>，*，</a:t>
            </a:r>
            <a:r>
              <a:rPr lang="en-US" altLang="zh-CN" dirty="0"/>
              <a:t>/</a:t>
            </a:r>
            <a:r>
              <a:rPr lang="zh-CN" altLang="en-US" dirty="0"/>
              <a:t>，</a:t>
            </a:r>
            <a:r>
              <a:rPr lang="en-US" altLang="zh-CN" dirty="0"/>
              <a:t>//</a:t>
            </a:r>
            <a:r>
              <a:rPr lang="zh-CN" altLang="en-US" dirty="0"/>
              <a:t>和**，以及矩阵乘积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@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EAD817-B3BB-48B7-AEC7-54713904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5" y="2051644"/>
            <a:ext cx="7436039" cy="3914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C7B640-0F87-4F33-8581-19F43CAFC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656" y="2079804"/>
            <a:ext cx="1746509" cy="49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BC1A9-461E-4B7C-B84A-BFD2D8CB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6.1-4 </a:t>
            </a:r>
            <a:r>
              <a:rPr lang="zh-CN" altLang="en-US" dirty="0"/>
              <a:t>向量与矩阵运算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73780D-8CD6-4DCA-94C5-4ABEBD4BC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矩阵表示为</a:t>
            </a:r>
            <a:r>
              <a:rPr lang="zh-CN" altLang="en-US" dirty="0">
                <a:solidFill>
                  <a:srgbClr val="FFC000"/>
                </a:solidFill>
              </a:rPr>
              <a:t>二维数组</a:t>
            </a:r>
            <a:endParaRPr lang="en-US" altLang="zh-CN" dirty="0"/>
          </a:p>
          <a:p>
            <a:pPr lvl="1"/>
            <a:r>
              <a:rPr lang="zh-CN" altLang="en-US" dirty="0"/>
              <a:t>矩阵的</a:t>
            </a:r>
            <a:r>
              <a:rPr lang="zh-CN" altLang="en-US" dirty="0">
                <a:solidFill>
                  <a:srgbClr val="FFC000"/>
                </a:solidFill>
              </a:rPr>
              <a:t>转置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FFC000"/>
                </a:solidFill>
              </a:rPr>
              <a:t>a.T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0963C2-7C3F-4129-949E-A0DDDB74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983499"/>
            <a:ext cx="6912521" cy="42356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F08D8C-3F63-4774-B18E-6ED36DB21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90" y="1547708"/>
            <a:ext cx="3111374" cy="576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6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8FC9D-F158-4F05-B2C2-4A849C2E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6.1-4 </a:t>
            </a:r>
            <a:r>
              <a:rPr lang="zh-CN" altLang="en-US" dirty="0"/>
              <a:t>向量与矩阵运算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8890C-98F0-453F-857E-3DA2F364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矩阵表示为</a:t>
            </a:r>
            <a:r>
              <a:rPr lang="zh-CN" altLang="en-US" dirty="0">
                <a:solidFill>
                  <a:srgbClr val="FFC000"/>
                </a:solidFill>
              </a:rPr>
              <a:t>二维数组</a:t>
            </a:r>
            <a:endParaRPr lang="en-US" altLang="zh-CN" dirty="0"/>
          </a:p>
          <a:p>
            <a:pPr lvl="1"/>
            <a:r>
              <a:rPr lang="zh-CN" altLang="en-US" dirty="0"/>
              <a:t>矩阵的连接操作：</a:t>
            </a:r>
            <a:r>
              <a:rPr lang="en-US" altLang="zh-CN" dirty="0" err="1"/>
              <a:t>vstack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hstack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FA99A-2580-48CB-A5BC-420AFCDC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64" y="1907629"/>
            <a:ext cx="6244257" cy="51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9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ACDB40FC-791F-4FF5-ADB9-30C90644E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6.1 </a:t>
            </a:r>
            <a:r>
              <a:rPr lang="zh-CN" altLang="en-US"/>
              <a:t>科学计算</a:t>
            </a:r>
            <a:r>
              <a:rPr lang="en-US" altLang="zh-CN"/>
              <a:t>numpy</a:t>
            </a:r>
            <a:r>
              <a:rPr lang="zh-CN" altLang="en-US"/>
              <a:t>和</a:t>
            </a:r>
            <a:r>
              <a:rPr lang="en-US" altLang="zh-CN"/>
              <a:t>scipy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CA9D9C4-7373-4C82-9380-95811C134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922338"/>
            <a:ext cx="9754864" cy="635793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altLang="zh-CN" sz="2200" noProof="1"/>
              <a:t>Python</a:t>
            </a:r>
            <a:r>
              <a:rPr lang="zh-CN" altLang="en-US" sz="2200" noProof="1"/>
              <a:t>中用</a:t>
            </a:r>
            <a:r>
              <a:rPr lang="en-US" altLang="zh-CN" sz="2200" noProof="1">
                <a:solidFill>
                  <a:srgbClr val="FFC000"/>
                </a:solidFill>
              </a:rPr>
              <a:t>list</a:t>
            </a:r>
            <a:r>
              <a:rPr lang="zh-CN" altLang="en-US" sz="2200" noProof="1"/>
              <a:t>保存一组值，可以当做数组使用，不过</a:t>
            </a:r>
            <a:r>
              <a:rPr lang="en-US" altLang="zh-CN" sz="2200" noProof="1"/>
              <a:t>list</a:t>
            </a:r>
            <a:r>
              <a:rPr lang="zh-CN" altLang="en-US" sz="2200" noProof="1"/>
              <a:t>的元素可以是任何对象，保存的是对象的指针，用</a:t>
            </a:r>
            <a:r>
              <a:rPr lang="en-US" altLang="zh-CN" sz="2200" noProof="1"/>
              <a:t>list</a:t>
            </a:r>
            <a:r>
              <a:rPr lang="zh-CN" altLang="en-US" sz="2200" noProof="1"/>
              <a:t>数值计算显然浪费内存和</a:t>
            </a:r>
            <a:r>
              <a:rPr lang="en-US" altLang="zh-CN" sz="2200" noProof="1"/>
              <a:t>CPU</a:t>
            </a:r>
            <a:r>
              <a:rPr lang="zh-CN" altLang="en-US" sz="2200" noProof="1"/>
              <a:t>计算时间。</a:t>
            </a:r>
            <a:endParaRPr lang="en-US" altLang="zh-CN" sz="2200" noProof="1"/>
          </a:p>
          <a:p>
            <a:pPr>
              <a:lnSpc>
                <a:spcPct val="100000"/>
              </a:lnSpc>
              <a:defRPr/>
            </a:pPr>
            <a:endParaRPr lang="en-US" altLang="zh-CN" sz="2200" noProof="1"/>
          </a:p>
          <a:p>
            <a:pPr>
              <a:lnSpc>
                <a:spcPct val="100000"/>
              </a:lnSpc>
              <a:defRPr/>
            </a:pPr>
            <a:r>
              <a:rPr lang="en-US" altLang="zh-CN" sz="2200" noProof="1"/>
              <a:t>Python</a:t>
            </a:r>
            <a:r>
              <a:rPr lang="zh-CN" altLang="en-US" sz="2200" noProof="1"/>
              <a:t>还提供了一个</a:t>
            </a:r>
            <a:r>
              <a:rPr lang="en-US" altLang="zh-CN" sz="2200" noProof="1">
                <a:solidFill>
                  <a:srgbClr val="FFC000"/>
                </a:solidFill>
              </a:rPr>
              <a:t>array</a:t>
            </a:r>
            <a:r>
              <a:rPr lang="zh-CN" altLang="en-US" sz="2200" noProof="1">
                <a:solidFill>
                  <a:srgbClr val="FFC000"/>
                </a:solidFill>
              </a:rPr>
              <a:t>模块</a:t>
            </a:r>
            <a:r>
              <a:rPr lang="zh-CN" altLang="en-US" sz="2200" noProof="1"/>
              <a:t>，</a:t>
            </a:r>
            <a:r>
              <a:rPr lang="en-US" altLang="zh-CN" sz="2200" noProof="1"/>
              <a:t>array</a:t>
            </a:r>
            <a:r>
              <a:rPr lang="zh-CN" altLang="en-US" sz="2200" noProof="1"/>
              <a:t>对象和列表不同，它直接保存数值，和</a:t>
            </a:r>
            <a:r>
              <a:rPr lang="en-US" altLang="zh-CN" sz="2200" noProof="1"/>
              <a:t>C</a:t>
            </a:r>
            <a:r>
              <a:rPr lang="zh-CN" altLang="en-US" sz="2200" noProof="1"/>
              <a:t>语言的一维数组类似，但它不支持多维，也没有各种运算函数，因此不适合数值计算。</a:t>
            </a:r>
            <a:endParaRPr lang="en-US" altLang="zh-CN" sz="2200" noProof="1"/>
          </a:p>
          <a:p>
            <a:pPr>
              <a:lnSpc>
                <a:spcPct val="100000"/>
              </a:lnSpc>
              <a:defRPr/>
            </a:pPr>
            <a:endParaRPr lang="zh-CN" altLang="en-US" sz="2200" noProof="1"/>
          </a:p>
          <a:p>
            <a:pPr>
              <a:lnSpc>
                <a:spcPct val="100000"/>
              </a:lnSpc>
              <a:defRPr/>
            </a:pPr>
            <a:r>
              <a:rPr lang="zh-CN" altLang="en-US" sz="2200" noProof="1">
                <a:solidFill>
                  <a:srgbClr val="FFC000"/>
                </a:solidFill>
              </a:rPr>
              <a:t>NumPy</a:t>
            </a:r>
            <a:r>
              <a:rPr lang="zh-CN" altLang="en-US" sz="2200" noProof="1"/>
              <a:t>的诞生弥补了这些不足，NumPy提供了</a:t>
            </a:r>
            <a:r>
              <a:rPr lang="zh-CN" altLang="en-US" sz="2200" noProof="1">
                <a:solidFill>
                  <a:srgbClr val="FFC000"/>
                </a:solidFill>
              </a:rPr>
              <a:t>两种基本的对象</a:t>
            </a:r>
            <a:r>
              <a:rPr lang="zh-CN" altLang="en-US" sz="2200" noProof="1"/>
              <a:t>：</a:t>
            </a:r>
            <a:r>
              <a:rPr lang="zh-CN" altLang="en-US" sz="2200" noProof="1">
                <a:solidFill>
                  <a:srgbClr val="FFC000"/>
                </a:solidFill>
              </a:rPr>
              <a:t>ndarray</a:t>
            </a:r>
            <a:r>
              <a:rPr lang="en-US" altLang="zh-CN" sz="2200" noProof="1"/>
              <a:t>(</a:t>
            </a:r>
            <a:r>
              <a:rPr lang="zh-CN" altLang="en-US" sz="2200" noProof="1">
                <a:solidFill>
                  <a:srgbClr val="C00000"/>
                </a:solidFill>
              </a:rPr>
              <a:t>N-dimensional array object</a:t>
            </a:r>
            <a:r>
              <a:rPr lang="en-US" altLang="zh-CN" sz="2200" noProof="1"/>
              <a:t>)</a:t>
            </a:r>
            <a:r>
              <a:rPr lang="zh-CN" altLang="en-US" sz="2200" noProof="1"/>
              <a:t>和 </a:t>
            </a:r>
            <a:r>
              <a:rPr lang="zh-CN" altLang="en-US" sz="2200" noProof="1">
                <a:solidFill>
                  <a:srgbClr val="FFC000"/>
                </a:solidFill>
              </a:rPr>
              <a:t>ufunc</a:t>
            </a:r>
            <a:r>
              <a:rPr lang="en-US" altLang="zh-CN" sz="2200" noProof="1"/>
              <a:t>(</a:t>
            </a:r>
            <a:r>
              <a:rPr lang="zh-CN" altLang="en-US" sz="2200" noProof="1">
                <a:solidFill>
                  <a:srgbClr val="C00000"/>
                </a:solidFill>
              </a:rPr>
              <a:t>universal function object</a:t>
            </a:r>
            <a:r>
              <a:rPr lang="en-US" altLang="zh-CN" sz="2200" noProof="1"/>
              <a:t>)</a:t>
            </a:r>
            <a:r>
              <a:rPr lang="zh-CN" altLang="en-US" sz="2200" noProof="1"/>
              <a:t>。</a:t>
            </a:r>
            <a:endParaRPr lang="en-US" altLang="zh-CN" sz="2200" noProof="1"/>
          </a:p>
          <a:p>
            <a:pPr lvl="1">
              <a:lnSpc>
                <a:spcPct val="100000"/>
              </a:lnSpc>
              <a:defRPr/>
            </a:pPr>
            <a:r>
              <a:rPr lang="zh-CN" altLang="en-US" sz="2000" noProof="1">
                <a:solidFill>
                  <a:srgbClr val="FFC000"/>
                </a:solidFill>
              </a:rPr>
              <a:t>ndarray</a:t>
            </a:r>
            <a:r>
              <a:rPr lang="zh-CN" altLang="en-US" sz="2000" noProof="1"/>
              <a:t>(下文统称为</a:t>
            </a:r>
            <a:r>
              <a:rPr lang="zh-CN" altLang="en-US" sz="2000" noProof="1">
                <a:solidFill>
                  <a:srgbClr val="FFFF00"/>
                </a:solidFill>
              </a:rPr>
              <a:t>数组</a:t>
            </a:r>
            <a:r>
              <a:rPr lang="zh-CN" altLang="en-US" sz="2000" noProof="1"/>
              <a:t>)是存储</a:t>
            </a:r>
            <a:r>
              <a:rPr lang="zh-CN" altLang="en-US" sz="2000" noProof="1">
                <a:solidFill>
                  <a:srgbClr val="FFC000"/>
                </a:solidFill>
              </a:rPr>
              <a:t>单一数据类型</a:t>
            </a:r>
            <a:r>
              <a:rPr lang="zh-CN" altLang="en-US" sz="2000" noProof="1"/>
              <a:t>的多维数组</a:t>
            </a:r>
            <a:endParaRPr lang="en-US" altLang="zh-CN" sz="2000" noProof="1"/>
          </a:p>
          <a:p>
            <a:pPr lvl="1">
              <a:lnSpc>
                <a:spcPct val="100000"/>
              </a:lnSpc>
              <a:defRPr/>
            </a:pPr>
            <a:r>
              <a:rPr lang="zh-CN" altLang="en-US" sz="2000" noProof="1"/>
              <a:t>而</a:t>
            </a:r>
            <a:r>
              <a:rPr lang="zh-CN" altLang="en-US" sz="2000" noProof="1">
                <a:solidFill>
                  <a:srgbClr val="FFC000"/>
                </a:solidFill>
              </a:rPr>
              <a:t>ufunc</a:t>
            </a:r>
            <a:r>
              <a:rPr lang="zh-CN" altLang="en-US" sz="2000" noProof="1"/>
              <a:t>则是能够对数组进行处理的函数。</a:t>
            </a:r>
            <a:endParaRPr lang="en-US" altLang="zh-CN" sz="2000" noProof="1"/>
          </a:p>
          <a:p>
            <a:pPr>
              <a:lnSpc>
                <a:spcPct val="100000"/>
              </a:lnSpc>
              <a:defRPr/>
            </a:pPr>
            <a:endParaRPr lang="en-US" altLang="zh-CN" sz="2200" noProof="1"/>
          </a:p>
          <a:p>
            <a:pPr>
              <a:lnSpc>
                <a:spcPct val="100000"/>
              </a:lnSpc>
              <a:defRPr/>
            </a:pPr>
            <a:r>
              <a:rPr lang="en-US" altLang="zh-CN" sz="2200" dirty="0" err="1">
                <a:solidFill>
                  <a:srgbClr val="FFC000"/>
                </a:solidFill>
              </a:rPr>
              <a:t>Scipy</a:t>
            </a:r>
            <a:r>
              <a:rPr lang="zh-CN" altLang="en-US" sz="2200" dirty="0"/>
              <a:t>是在</a:t>
            </a:r>
            <a:r>
              <a:rPr lang="en-US" altLang="zh-CN" sz="2200" dirty="0"/>
              <a:t>NumPy</a:t>
            </a:r>
            <a:r>
              <a:rPr lang="zh-CN" altLang="en-US" sz="2200" dirty="0"/>
              <a:t>库的基础上增加了众多的数学、科学以及工程计算中常用的库函数。</a:t>
            </a:r>
            <a:endParaRPr lang="en-US" altLang="zh-CN" sz="2200" dirty="0"/>
          </a:p>
          <a:p>
            <a:pPr>
              <a:lnSpc>
                <a:spcPct val="150000"/>
              </a:lnSpc>
              <a:defRPr/>
            </a:pPr>
            <a:endParaRPr lang="en-US" altLang="zh-CN" sz="2200" noProof="1"/>
          </a:p>
          <a:p>
            <a:pPr lvl="1">
              <a:lnSpc>
                <a:spcPct val="150000"/>
              </a:lnSpc>
              <a:defRPr/>
            </a:pPr>
            <a:endParaRPr lang="en-US" altLang="zh-CN" noProof="1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noProof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24A2B-7FF7-4CB5-A4E5-D855284C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6.1-4 </a:t>
            </a:r>
            <a:r>
              <a:rPr lang="zh-CN" altLang="en-US" dirty="0"/>
              <a:t>向量与矩阵运算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26BBB-7FA8-4E88-AAC4-31E510183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矩阵表示为</a:t>
            </a:r>
            <a:r>
              <a:rPr lang="zh-CN" altLang="en-US" dirty="0">
                <a:solidFill>
                  <a:srgbClr val="FFC000"/>
                </a:solidFill>
              </a:rPr>
              <a:t>二维数组</a:t>
            </a:r>
            <a:endParaRPr lang="en-US" altLang="zh-CN" dirty="0"/>
          </a:p>
          <a:p>
            <a:pPr lvl="1"/>
            <a:r>
              <a:rPr lang="zh-CN" altLang="en-US" dirty="0"/>
              <a:t>数据排序</a:t>
            </a:r>
            <a:r>
              <a:rPr lang="en-US" altLang="zh-CN" dirty="0">
                <a:solidFill>
                  <a:srgbClr val="FFC000"/>
                </a:solidFill>
              </a:rPr>
              <a:t>sort</a:t>
            </a:r>
          </a:p>
          <a:p>
            <a:pPr lvl="2"/>
            <a:r>
              <a:rPr lang="en-US" altLang="zh-CN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np.</a:t>
            </a:r>
            <a:r>
              <a:rPr lang="en-US" altLang="zh-CN" sz="2000" b="0" i="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lang="en-US" altLang="zh-CN" sz="20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(a, axis=-1, kind='quicksort', order=None)</a:t>
            </a:r>
          </a:p>
          <a:p>
            <a:pPr lvl="3"/>
            <a:r>
              <a:rPr lang="en-US" altLang="zh-CN" sz="1600" b="0" i="0" dirty="0">
                <a:effectLst/>
                <a:latin typeface="-apple-system"/>
              </a:rPr>
              <a:t>kind</a:t>
            </a:r>
            <a:r>
              <a:rPr lang="zh-CN" altLang="en-US" sz="1600" b="0" i="0" dirty="0">
                <a:effectLst/>
                <a:latin typeface="-apple-system"/>
              </a:rPr>
              <a:t>：排序算法，有 </a:t>
            </a:r>
            <a:r>
              <a:rPr lang="en-US" altLang="zh-CN" sz="1600" b="0" i="0" dirty="0">
                <a:effectLst/>
                <a:latin typeface="-apple-system"/>
              </a:rPr>
              <a:t>‘quicksort’, ‘</a:t>
            </a:r>
            <a:r>
              <a:rPr lang="en-US" altLang="zh-CN" sz="1600" b="0" i="0" dirty="0" err="1">
                <a:effectLst/>
                <a:latin typeface="-apple-system"/>
              </a:rPr>
              <a:t>mergesort</a:t>
            </a:r>
            <a:r>
              <a:rPr lang="en-US" altLang="zh-CN" sz="1600" b="0" i="0" dirty="0">
                <a:effectLst/>
                <a:latin typeface="-apple-system"/>
              </a:rPr>
              <a:t>’, ‘heapsort’, ‘stable’</a:t>
            </a:r>
          </a:p>
          <a:p>
            <a:pPr lvl="3"/>
            <a:endParaRPr lang="zh-CN" altLang="en-US" sz="18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5F189E-4612-454A-97AC-1C92FBD0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2411685"/>
            <a:ext cx="8246317" cy="4111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BB7483-07D8-4198-8154-99677156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264" y="2411685"/>
            <a:ext cx="5400353" cy="215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4F3B9-503E-45B9-A1E6-2A863207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6.1-4 </a:t>
            </a:r>
            <a:r>
              <a:rPr lang="zh-CN" altLang="en-US" dirty="0"/>
              <a:t>向量与矩阵运算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B195DE-9C87-4CF4-AC34-356D3A6B4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矩阵表示为</a:t>
            </a:r>
            <a:r>
              <a:rPr lang="zh-CN" altLang="en-US" dirty="0">
                <a:solidFill>
                  <a:srgbClr val="FFC000"/>
                </a:solidFill>
              </a:rPr>
              <a:t>二维数组</a:t>
            </a:r>
            <a:endParaRPr lang="en-US" altLang="zh-CN" dirty="0"/>
          </a:p>
          <a:p>
            <a:pPr lvl="1"/>
            <a:r>
              <a:rPr lang="zh-CN" altLang="en-US" dirty="0"/>
              <a:t>数据排序</a:t>
            </a:r>
            <a:r>
              <a:rPr lang="en-US" altLang="zh-CN" dirty="0" err="1">
                <a:solidFill>
                  <a:srgbClr val="FFC000"/>
                </a:solidFill>
              </a:rPr>
              <a:t>argsort</a:t>
            </a:r>
            <a:endParaRPr lang="en-US" altLang="zh-CN" dirty="0">
              <a:solidFill>
                <a:srgbClr val="FFC000"/>
              </a:solidFill>
            </a:endParaRPr>
          </a:p>
          <a:p>
            <a:pPr lvl="2"/>
            <a:r>
              <a:rPr lang="en-US" altLang="zh-CN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en-US" altLang="zh-CN" sz="2000" b="0" i="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.argsort</a:t>
            </a:r>
            <a:r>
              <a:rPr lang="en-US" altLang="zh-CN" sz="20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(a, axis=-1, kind='quicksort', order=None)</a:t>
            </a:r>
            <a:endParaRPr lang="en-US" altLang="zh-CN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130D52-AE70-4163-963D-0F4053A8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2" y="2339677"/>
            <a:ext cx="6552728" cy="31123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F5964C-F02C-40C9-8BD7-EF01F0E75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576" y="2339677"/>
            <a:ext cx="2500328" cy="43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B3D2E-2F68-43A0-85D0-6725E8F8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6.1-5 </a:t>
            </a:r>
            <a:r>
              <a:rPr lang="zh-CN" altLang="en-US" dirty="0"/>
              <a:t>文件数据存取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F7490C-8E94-41A7-B477-96B054F2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csv</a:t>
            </a:r>
            <a:r>
              <a:rPr lang="zh-CN" altLang="en-US" dirty="0"/>
              <a:t>文件存取</a:t>
            </a:r>
            <a:endParaRPr lang="en-US" altLang="zh-CN" dirty="0"/>
          </a:p>
          <a:p>
            <a:pPr lvl="1"/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np.</a:t>
            </a:r>
            <a:r>
              <a:rPr lang="en-US" altLang="zh-CN" b="0" i="0" dirty="0" err="1">
                <a:solidFill>
                  <a:srgbClr val="FFC000"/>
                </a:solidFill>
                <a:effectLst/>
                <a:latin typeface="-apple-system"/>
              </a:rPr>
              <a:t>savetxt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fname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, array,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fmt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='%.18e', delimiter=None)</a:t>
            </a:r>
          </a:p>
          <a:p>
            <a:pPr lvl="1"/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np.</a:t>
            </a:r>
            <a:r>
              <a:rPr lang="en-US" altLang="zh-CN" b="0" i="0" dirty="0" err="1">
                <a:solidFill>
                  <a:srgbClr val="FFC000"/>
                </a:solidFill>
                <a:effectLst/>
                <a:latin typeface="-apple-system"/>
              </a:rPr>
              <a:t>loadtxt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fname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dtype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=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np.float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, delimiter=None</a:t>
            </a:r>
            <a:r>
              <a:rPr lang="en-US" altLang="zh-CN" b="0" dirty="0">
                <a:solidFill>
                  <a:schemeClr val="bg1"/>
                </a:solidFill>
                <a:latin typeface="-apple-system"/>
              </a:rPr>
              <a:t>,</a:t>
            </a:r>
            <a:r>
              <a:rPr lang="zh-CN" altLang="en-US" b="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unpack=False)</a:t>
            </a:r>
          </a:p>
          <a:p>
            <a:pPr lvl="1"/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CSV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只能有效存储一维和二维数组，因此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np.savetxt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和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np.loadtxt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()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只能有效存取一维和二维数组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1"/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zh-CN" altLang="en-US" b="0" dirty="0">
                <a:solidFill>
                  <a:schemeClr val="bg1"/>
                </a:solidFill>
                <a:latin typeface="-apple-system"/>
              </a:rPr>
              <a:t>任意维度文件存取</a:t>
            </a:r>
            <a:endParaRPr lang="en-US" altLang="zh-CN" b="0" dirty="0">
              <a:solidFill>
                <a:schemeClr val="bg1"/>
              </a:solidFill>
              <a:latin typeface="-apple-system"/>
            </a:endParaRPr>
          </a:p>
          <a:p>
            <a:pPr lvl="1"/>
            <a:r>
              <a:rPr lang="nn-NO" altLang="zh-CN" b="0" i="0" dirty="0">
                <a:solidFill>
                  <a:schemeClr val="bg1"/>
                </a:solidFill>
                <a:effectLst/>
                <a:latin typeface="-apple-system"/>
              </a:rPr>
              <a:t>a.</a:t>
            </a:r>
            <a:r>
              <a:rPr lang="nn-NO" altLang="zh-CN" b="0" i="0" dirty="0">
                <a:solidFill>
                  <a:srgbClr val="FFC000"/>
                </a:solidFill>
                <a:effectLst/>
                <a:latin typeface="-apple-system"/>
              </a:rPr>
              <a:t>tofile</a:t>
            </a:r>
            <a:r>
              <a:rPr lang="nn-NO" altLang="zh-CN" b="0" i="0" dirty="0">
                <a:solidFill>
                  <a:schemeClr val="bg1"/>
                </a:solidFill>
                <a:effectLst/>
                <a:latin typeface="-apple-system"/>
              </a:rPr>
              <a:t>(fname, sep='', format='%s’)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1"/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np.</a:t>
            </a:r>
            <a:r>
              <a:rPr lang="en-US" altLang="zh-CN" b="0" i="0" dirty="0" err="1">
                <a:solidFill>
                  <a:srgbClr val="FFC000"/>
                </a:solidFill>
                <a:effectLst/>
                <a:latin typeface="-apple-system"/>
              </a:rPr>
              <a:t>fromfile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fname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dtype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=float, count=‐1,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sep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=‘’)</a:t>
            </a:r>
          </a:p>
          <a:p>
            <a:pPr lvl="1"/>
            <a:r>
              <a:rPr lang="en-US" altLang="zh-CN" b="0" dirty="0" err="1"/>
              <a:t>a.tofile</a:t>
            </a:r>
            <a:r>
              <a:rPr lang="en-US" altLang="zh-CN" b="0" dirty="0"/>
              <a:t>()</a:t>
            </a:r>
            <a:r>
              <a:rPr lang="zh-CN" altLang="en-US" b="0" dirty="0"/>
              <a:t>和</a:t>
            </a:r>
            <a:r>
              <a:rPr lang="en-US" altLang="zh-CN" b="0" dirty="0" err="1"/>
              <a:t>np.fromfile</a:t>
            </a:r>
            <a:r>
              <a:rPr lang="en-US" altLang="zh-CN" b="0" dirty="0"/>
              <a:t>()</a:t>
            </a:r>
            <a:r>
              <a:rPr lang="zh-CN" altLang="en-US" b="0" dirty="0"/>
              <a:t>需要配合使用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165BC9-4E28-4B76-B27C-D2BB5062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9" y="2198416"/>
            <a:ext cx="6146762" cy="4318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80239D-7BAF-46A9-BD6D-82F9701C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84" y="2198416"/>
            <a:ext cx="4268598" cy="43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0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8CE35-F878-4798-86EB-E9D8812B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6.1-5 </a:t>
            </a:r>
            <a:r>
              <a:rPr lang="zh-CN" altLang="en-US" dirty="0"/>
              <a:t>文件数据存取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85E35-7091-4990-9C41-4BE17BC8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便捷文件存取</a:t>
            </a:r>
            <a:endParaRPr lang="en-US" altLang="zh-CN" dirty="0"/>
          </a:p>
          <a:p>
            <a:pPr lvl="1"/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np.</a:t>
            </a:r>
            <a:r>
              <a:rPr lang="en-US" altLang="zh-CN" b="0" i="0" dirty="0" err="1">
                <a:solidFill>
                  <a:srgbClr val="FFC000"/>
                </a:solidFill>
                <a:effectLst/>
                <a:latin typeface="-apple-system"/>
              </a:rPr>
              <a:t>save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fname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, array) </a:t>
            </a:r>
            <a:endParaRPr lang="en-US" altLang="zh-CN" b="0" dirty="0">
              <a:solidFill>
                <a:schemeClr val="bg1"/>
              </a:solidFill>
              <a:latin typeface="-apple-system"/>
            </a:endParaRPr>
          </a:p>
          <a:p>
            <a:pPr lvl="2"/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fname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 :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文件名，以</a:t>
            </a:r>
            <a:r>
              <a:rPr lang="en-US" altLang="zh-CN" b="0" i="0" dirty="0">
                <a:solidFill>
                  <a:srgbClr val="FFC000"/>
                </a:solidFill>
                <a:effectLst/>
                <a:latin typeface="-apple-system"/>
              </a:rPr>
              <a:t>.</a:t>
            </a:r>
            <a:r>
              <a:rPr lang="en-US" altLang="zh-CN" b="0" i="0" dirty="0" err="1">
                <a:solidFill>
                  <a:srgbClr val="FFC000"/>
                </a:solidFill>
                <a:effectLst/>
                <a:latin typeface="-apple-system"/>
              </a:rPr>
              <a:t>npy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为扩展名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2"/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array :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数组变量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2"/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1"/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np.</a:t>
            </a:r>
            <a:r>
              <a:rPr lang="en-US" altLang="zh-CN" b="0" i="0" dirty="0" err="1">
                <a:solidFill>
                  <a:srgbClr val="FFC000"/>
                </a:solidFill>
                <a:effectLst/>
                <a:latin typeface="-apple-system"/>
              </a:rPr>
              <a:t>savez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altLang="zh-CN" b="0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en-US" altLang="zh-CN" b="0" dirty="0" err="1">
                <a:solidFill>
                  <a:schemeClr val="bg1"/>
                </a:solidFill>
                <a:latin typeface="-apple-system"/>
              </a:rPr>
              <a:t>fname</a:t>
            </a:r>
            <a:r>
              <a:rPr lang="en-US" altLang="zh-CN" b="0" dirty="0">
                <a:solidFill>
                  <a:schemeClr val="bg1"/>
                </a:solidFill>
                <a:latin typeface="-apple-system"/>
              </a:rPr>
              <a:t>, *</a:t>
            </a:r>
            <a:r>
              <a:rPr lang="en-US" altLang="zh-CN" b="0" dirty="0" err="1">
                <a:solidFill>
                  <a:schemeClr val="bg1"/>
                </a:solidFill>
                <a:latin typeface="-apple-system"/>
              </a:rPr>
              <a:t>args</a:t>
            </a:r>
            <a:r>
              <a:rPr lang="en-US" altLang="zh-CN" b="0" dirty="0">
                <a:solidFill>
                  <a:schemeClr val="bg1"/>
                </a:solidFill>
                <a:latin typeface="-apple-system"/>
              </a:rPr>
              <a:t>, **</a:t>
            </a:r>
            <a:r>
              <a:rPr lang="en-US" altLang="zh-CN" b="0" dirty="0" err="1">
                <a:solidFill>
                  <a:schemeClr val="bg1"/>
                </a:solidFill>
                <a:latin typeface="-apple-system"/>
              </a:rPr>
              <a:t>kwds</a:t>
            </a:r>
            <a:r>
              <a:rPr lang="en-US" altLang="zh-CN" b="0" dirty="0">
                <a:solidFill>
                  <a:schemeClr val="bg1"/>
                </a:solidFill>
                <a:latin typeface="-apple-system"/>
              </a:rPr>
              <a:t>)</a:t>
            </a:r>
          </a:p>
          <a:p>
            <a:pPr lvl="2"/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fname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 :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压缩文件名，扩展名为</a:t>
            </a:r>
            <a:r>
              <a:rPr lang="en-US" altLang="zh-CN" b="0" i="0" dirty="0">
                <a:solidFill>
                  <a:srgbClr val="FFC000"/>
                </a:solidFill>
                <a:effectLst/>
                <a:latin typeface="-apple-system"/>
              </a:rPr>
              <a:t>.</a:t>
            </a:r>
            <a:r>
              <a:rPr lang="en-US" altLang="zh-CN" b="0" i="0" dirty="0" err="1">
                <a:solidFill>
                  <a:srgbClr val="FFC000"/>
                </a:solidFill>
                <a:effectLst/>
                <a:latin typeface="-apple-system"/>
              </a:rPr>
              <a:t>npz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，可以同时压缩</a:t>
            </a:r>
            <a:r>
              <a:rPr lang="zh-CN" altLang="en-US" b="0" i="0" dirty="0">
                <a:solidFill>
                  <a:srgbClr val="FFC000"/>
                </a:solidFill>
                <a:effectLst/>
                <a:latin typeface="-apple-system"/>
              </a:rPr>
              <a:t>多个数组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至该文件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2"/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非关键字参数传递的数组会自动起名为</a:t>
            </a:r>
            <a:r>
              <a:rPr lang="en-US" altLang="zh-CN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arr_0, arr_1,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...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2"/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1"/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np.</a:t>
            </a:r>
            <a:r>
              <a:rPr lang="en-US" altLang="zh-CN" b="0" i="0" dirty="0" err="1">
                <a:solidFill>
                  <a:srgbClr val="FFC000"/>
                </a:solidFill>
                <a:effectLst/>
                <a:latin typeface="-apple-system"/>
              </a:rPr>
              <a:t>load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fname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)</a:t>
            </a:r>
          </a:p>
          <a:p>
            <a:pPr lvl="2"/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fname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 :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文件名，以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npy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为扩展名，压缩扩展名为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npz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2"/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函数自动识别</a:t>
            </a:r>
            <a:r>
              <a:rPr lang="en-US" altLang="zh-CN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zh-CN" b="0" i="0" dirty="0" err="1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npz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文件，并且返回一个</a:t>
            </a:r>
            <a:r>
              <a:rPr lang="zh-CN" altLang="en-US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类似于字典的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对象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80B935-F09A-490B-B06C-AB0EE106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8" y="1457285"/>
            <a:ext cx="5676377" cy="58863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15EB9A-3D1B-4987-AD2E-521A197A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16" y="101156"/>
            <a:ext cx="3358320" cy="5219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2F3AE9-2C5F-4A24-B7F7-0205FDBAE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416" y="5356523"/>
            <a:ext cx="4032695" cy="19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1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7705A4C1-7131-44E3-9426-0897C218E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6.1-6 SciPy</a:t>
            </a:r>
            <a:endParaRPr lang="zh-CN" altLang="en-US" dirty="0"/>
          </a:p>
        </p:txBody>
      </p:sp>
      <p:sp>
        <p:nvSpPr>
          <p:cNvPr id="30723" name="内容占位符 2">
            <a:extLst>
              <a:ext uri="{FF2B5EF4-FFF2-40B4-BE49-F238E27FC236}">
                <a16:creationId xmlns:a16="http://schemas.microsoft.com/office/drawing/2014/main" id="{5F9E3C9E-B44C-4B90-B700-15DF63273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SciPy</a:t>
            </a:r>
            <a:r>
              <a:rPr lang="zh-CN" altLang="en-US" dirty="0"/>
              <a:t>库</a:t>
            </a:r>
            <a:r>
              <a:rPr lang="zh-CN" altLang="en-US" b="0" dirty="0"/>
              <a:t>建立在 </a:t>
            </a:r>
            <a:r>
              <a:rPr lang="en-US" altLang="zh-CN" b="0" dirty="0" err="1"/>
              <a:t>Numpy</a:t>
            </a:r>
            <a:r>
              <a:rPr lang="en-US" altLang="zh-CN" b="0" dirty="0"/>
              <a:t> </a:t>
            </a:r>
            <a:r>
              <a:rPr lang="zh-CN" altLang="en-US" b="0" dirty="0"/>
              <a:t>库之上，提供了大量科学算法，主要包括以下主题：</a:t>
            </a:r>
            <a:endParaRPr lang="en-US" altLang="zh-CN" dirty="0"/>
          </a:p>
          <a:p>
            <a:pPr lvl="1"/>
            <a:r>
              <a:rPr lang="zh-CN" altLang="en-US" b="0" dirty="0"/>
              <a:t>特殊函数 </a:t>
            </a:r>
            <a:r>
              <a:rPr lang="en-US" altLang="zh-CN" b="0" dirty="0"/>
              <a:t>(</a:t>
            </a:r>
            <a:r>
              <a:rPr lang="en-US" altLang="zh-CN" b="0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special</a:t>
            </a:r>
            <a:r>
              <a:rPr lang="en-US" altLang="zh-CN" b="0" dirty="0"/>
              <a:t>)</a:t>
            </a:r>
          </a:p>
          <a:p>
            <a:pPr lvl="1"/>
            <a:r>
              <a:rPr lang="zh-CN" altLang="en-US" b="0" dirty="0"/>
              <a:t>积分 </a:t>
            </a:r>
            <a:r>
              <a:rPr lang="en-US" altLang="zh-CN" b="0" dirty="0"/>
              <a:t>(</a:t>
            </a:r>
            <a:r>
              <a:rPr lang="en-US" altLang="zh-CN" b="0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integrate</a:t>
            </a:r>
            <a:r>
              <a:rPr lang="en-US" altLang="zh-CN" b="0" dirty="0"/>
              <a:t>)</a:t>
            </a:r>
          </a:p>
          <a:p>
            <a:pPr lvl="1"/>
            <a:r>
              <a:rPr lang="zh-CN" altLang="en-US" b="0" dirty="0"/>
              <a:t>最优化 </a:t>
            </a:r>
            <a:r>
              <a:rPr lang="en-US" altLang="zh-CN" b="0" dirty="0"/>
              <a:t>(</a:t>
            </a:r>
            <a:r>
              <a:rPr lang="en-US" altLang="zh-CN" b="0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optimize</a:t>
            </a:r>
            <a:r>
              <a:rPr lang="en-US" altLang="zh-CN" b="0" dirty="0"/>
              <a:t>)</a:t>
            </a:r>
          </a:p>
          <a:p>
            <a:pPr lvl="1"/>
            <a:r>
              <a:rPr lang="zh-CN" altLang="en-US" b="0" dirty="0"/>
              <a:t>插值 </a:t>
            </a:r>
            <a:r>
              <a:rPr lang="en-US" altLang="zh-CN" b="0" dirty="0"/>
              <a:t>(</a:t>
            </a:r>
            <a:r>
              <a:rPr lang="en-US" altLang="zh-CN" b="0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interpolate</a:t>
            </a:r>
            <a:r>
              <a:rPr lang="en-US" altLang="zh-CN" b="0" dirty="0"/>
              <a:t>)</a:t>
            </a:r>
          </a:p>
          <a:p>
            <a:pPr lvl="1"/>
            <a:r>
              <a:rPr lang="zh-CN" altLang="en-US" b="0" dirty="0"/>
              <a:t>傅立叶变换 </a:t>
            </a:r>
            <a:r>
              <a:rPr lang="en-US" altLang="zh-CN" b="0" dirty="0"/>
              <a:t>(</a:t>
            </a:r>
            <a:r>
              <a:rPr lang="en-US" altLang="zh-CN" b="0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fft</a:t>
            </a:r>
            <a:r>
              <a:rPr lang="en-US" altLang="zh-CN" b="0" dirty="0"/>
              <a:t>)</a:t>
            </a:r>
          </a:p>
          <a:p>
            <a:pPr lvl="1"/>
            <a:r>
              <a:rPr lang="zh-CN" altLang="en-US" b="0" dirty="0"/>
              <a:t>信号处理 </a:t>
            </a:r>
            <a:r>
              <a:rPr lang="en-US" altLang="zh-CN" b="0" dirty="0"/>
              <a:t>(</a:t>
            </a:r>
            <a:r>
              <a:rPr lang="en-US" altLang="zh-CN" b="0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signal</a:t>
            </a:r>
            <a:r>
              <a:rPr lang="en-US" altLang="zh-CN" b="0" dirty="0"/>
              <a:t>)</a:t>
            </a:r>
          </a:p>
          <a:p>
            <a:pPr lvl="1"/>
            <a:r>
              <a:rPr lang="zh-CN" altLang="en-US" b="0" dirty="0"/>
              <a:t>线性代数 </a:t>
            </a:r>
            <a:r>
              <a:rPr lang="en-US" altLang="zh-CN" b="0" dirty="0"/>
              <a:t>(</a:t>
            </a:r>
            <a:r>
              <a:rPr lang="en-US" altLang="zh-CN" b="0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linalg</a:t>
            </a:r>
            <a:r>
              <a:rPr lang="en-US" altLang="zh-CN" b="0" dirty="0"/>
              <a:t>)</a:t>
            </a:r>
          </a:p>
          <a:p>
            <a:pPr lvl="1"/>
            <a:r>
              <a:rPr lang="zh-CN" altLang="en-US" b="0" dirty="0"/>
              <a:t>空间数据 </a:t>
            </a:r>
            <a:r>
              <a:rPr lang="en-US" altLang="zh-CN" b="0" dirty="0"/>
              <a:t>(</a:t>
            </a:r>
            <a:r>
              <a:rPr lang="en-US" altLang="zh-CN" b="0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spatial</a:t>
            </a:r>
            <a:r>
              <a:rPr lang="en-US" altLang="zh-CN" b="0" dirty="0"/>
              <a:t>)</a:t>
            </a:r>
          </a:p>
          <a:p>
            <a:pPr lvl="1"/>
            <a:r>
              <a:rPr lang="zh-CN" altLang="en-US" b="0" dirty="0"/>
              <a:t>统计 </a:t>
            </a:r>
            <a:r>
              <a:rPr lang="en-US" altLang="zh-CN" b="0" dirty="0"/>
              <a:t>(</a:t>
            </a:r>
            <a:r>
              <a:rPr lang="en-US" altLang="zh-CN" b="0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stats</a:t>
            </a:r>
            <a:r>
              <a:rPr lang="en-US" altLang="zh-CN" b="0" dirty="0"/>
              <a:t>)</a:t>
            </a:r>
          </a:p>
          <a:p>
            <a:pPr lvl="1"/>
            <a:r>
              <a:rPr lang="zh-CN" altLang="en-US" b="0" dirty="0"/>
              <a:t>多维图像处理 </a:t>
            </a:r>
            <a:r>
              <a:rPr lang="en-US" altLang="zh-CN" b="0" dirty="0"/>
              <a:t>(</a:t>
            </a:r>
            <a:r>
              <a:rPr lang="en-US" altLang="zh-CN" b="0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ndimage</a:t>
            </a:r>
            <a:r>
              <a:rPr lang="en-US" altLang="zh-CN" b="0" dirty="0"/>
              <a:t>)</a:t>
            </a:r>
          </a:p>
          <a:p>
            <a:pPr lvl="1"/>
            <a:r>
              <a:rPr lang="zh-CN" altLang="en-US" b="0" dirty="0"/>
              <a:t>文件 </a:t>
            </a:r>
            <a:r>
              <a:rPr lang="en-US" altLang="zh-CN" b="0" dirty="0"/>
              <a:t>IO (scipy.</a:t>
            </a:r>
            <a:r>
              <a:rPr lang="en-US" altLang="zh-CN" dirty="0">
                <a:solidFill>
                  <a:srgbClr val="FFC000"/>
                </a:solidFill>
              </a:rPr>
              <a:t>io</a:t>
            </a:r>
            <a:r>
              <a:rPr lang="en-US" altLang="zh-CN" b="0" dirty="0"/>
              <a:t>)</a:t>
            </a:r>
          </a:p>
          <a:p>
            <a:r>
              <a:rPr lang="zh-CN" altLang="en-US" b="0" dirty="0">
                <a:solidFill>
                  <a:srgbClr val="FFC000"/>
                </a:solidFill>
              </a:rPr>
              <a:t>官方文档</a:t>
            </a:r>
            <a:r>
              <a:rPr lang="zh-CN" altLang="en-US" b="0" dirty="0">
                <a:solidFill>
                  <a:schemeClr val="bg1"/>
                </a:solidFill>
              </a:rPr>
              <a:t>：</a:t>
            </a:r>
            <a:r>
              <a:rPr lang="en-US" altLang="zh-CN" b="0" dirty="0">
                <a:solidFill>
                  <a:srgbClr val="FFFF00"/>
                </a:solidFill>
              </a:rPr>
              <a:t> https://docs.scipy.org/doc/scipy/reference/</a:t>
            </a:r>
          </a:p>
          <a:p>
            <a:pPr lvl="1"/>
            <a:endParaRPr lang="zh-CN" altLang="en-US" b="0" dirty="0"/>
          </a:p>
          <a:p>
            <a:pPr lvl="1"/>
            <a:endParaRPr lang="zh-CN" altLang="en-US" b="0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32310952-96A5-4C8B-AB17-58D3E84B23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6.1-6 SciPy</a:t>
            </a:r>
            <a:endParaRPr lang="zh-CN" altLang="en-US" dirty="0"/>
          </a:p>
        </p:txBody>
      </p:sp>
      <p:sp>
        <p:nvSpPr>
          <p:cNvPr id="31747" name="内容占位符 2">
            <a:extLst>
              <a:ext uri="{FF2B5EF4-FFF2-40B4-BE49-F238E27FC236}">
                <a16:creationId xmlns:a16="http://schemas.microsoft.com/office/drawing/2014/main" id="{789C0F0E-A9F1-4C60-98EC-C975B1BFC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数值积分</a:t>
            </a:r>
            <a:r>
              <a:rPr lang="en-US" altLang="zh-CN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integrate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zh-CN" altLang="en-US" dirty="0"/>
              <a:t>如何计算半径为</a:t>
            </a:r>
            <a:r>
              <a:rPr lang="en-US" altLang="zh-CN" dirty="0"/>
              <a:t>1</a:t>
            </a:r>
            <a:r>
              <a:rPr lang="zh-CN" altLang="en-US" dirty="0"/>
              <a:t>的半圆的面积？其面积应等于</a:t>
            </a:r>
            <a:r>
              <a:rPr lang="en-US" altLang="zh-CN" dirty="0"/>
              <a:t>PI/2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sz="2200" dirty="0">
                <a:solidFill>
                  <a:srgbClr val="FFC000"/>
                </a:solidFill>
              </a:rPr>
              <a:t>官方文档</a:t>
            </a:r>
            <a:r>
              <a:rPr lang="zh-CN" altLang="en-US" sz="2200" dirty="0"/>
              <a:t>：</a:t>
            </a:r>
            <a:r>
              <a:rPr lang="en-US" altLang="zh-CN" sz="2000" dirty="0"/>
              <a:t>https://docs.scipy.org/doc/scipy/reference/tutorial/integrate.html</a:t>
            </a:r>
          </a:p>
        </p:txBody>
      </p:sp>
      <p:pic>
        <p:nvPicPr>
          <p:cNvPr id="31748" name="图片 3">
            <a:extLst>
              <a:ext uri="{FF2B5EF4-FFF2-40B4-BE49-F238E27FC236}">
                <a16:creationId xmlns:a16="http://schemas.microsoft.com/office/drawing/2014/main" id="{F0918842-3DAE-4603-9B1A-B504AEC34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4284663"/>
            <a:ext cx="2895600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CE5102-4580-46EF-A2F0-DF5A17328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01" y="1907629"/>
            <a:ext cx="7326460" cy="312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4E7C8-6A2C-4C05-AF8A-575056BB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6.1-6 SciPy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FD422F-6A37-467E-AFA2-B7F4AEFDD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线性代数</a:t>
            </a:r>
            <a:r>
              <a:rPr lang="en-US" altLang="zh-CN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linalg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zh-CN" altLang="en-US" sz="2200" dirty="0">
                <a:solidFill>
                  <a:srgbClr val="FFC000"/>
                </a:solidFill>
              </a:rPr>
              <a:t>官方文档</a:t>
            </a:r>
            <a:r>
              <a:rPr lang="zh-CN" altLang="en-US" dirty="0">
                <a:solidFill>
                  <a:srgbClr val="FFC000"/>
                </a:solidFill>
              </a:rPr>
              <a:t>：</a:t>
            </a:r>
            <a:r>
              <a:rPr lang="en-US" altLang="zh-CN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https://docs.scipy.org/doc/scipy/reference/tutorial/linalg.html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求解线性方程组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A71E0C-6414-4476-B046-14FB6873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56" y="2195661"/>
            <a:ext cx="2160240" cy="10388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A36A76-AD5A-4078-AAF1-4A3EFE19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112" y="2195661"/>
            <a:ext cx="6048672" cy="10647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6C2D63-1393-4748-881F-59EC77AA4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56" y="3362535"/>
            <a:ext cx="6213532" cy="38925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F8FCAF-53EC-415B-BBA1-9BEFB5CA4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520" y="3362535"/>
            <a:ext cx="2335216" cy="40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1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EC00C-AA14-415F-B09E-486AD22F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6.1-6 </a:t>
            </a:r>
            <a:r>
              <a:rPr lang="en-US" altLang="zh-CN" dirty="0" err="1"/>
              <a:t>Scipy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D1FCE-2DBE-49C9-872E-861DB2B93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最优化</a:t>
            </a:r>
            <a:r>
              <a:rPr lang="en-US" altLang="zh-CN" dirty="0" err="1"/>
              <a:t>scipy.</a:t>
            </a:r>
            <a:r>
              <a:rPr lang="en-US" altLang="zh-CN" dirty="0" err="1">
                <a:solidFill>
                  <a:srgbClr val="FFC000"/>
                </a:solidFill>
              </a:rPr>
              <a:t>optimize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zh-CN" altLang="en-US" dirty="0">
                <a:solidFill>
                  <a:srgbClr val="FFC000"/>
                </a:solidFill>
              </a:rPr>
              <a:t>例子：</a:t>
            </a:r>
            <a:r>
              <a:rPr lang="zh-CN" altLang="en-US" dirty="0">
                <a:solidFill>
                  <a:schemeClr val="bg1"/>
                </a:solidFill>
              </a:rPr>
              <a:t>利用</a:t>
            </a:r>
            <a:r>
              <a:rPr lang="zh-CN" altLang="en-US" dirty="0">
                <a:solidFill>
                  <a:srgbClr val="FFC000"/>
                </a:solidFill>
              </a:rPr>
              <a:t>最小二乘法</a:t>
            </a:r>
            <a:r>
              <a:rPr lang="zh-CN" altLang="en-US" dirty="0">
                <a:solidFill>
                  <a:schemeClr val="bg1"/>
                </a:solidFill>
              </a:rPr>
              <a:t>进行</a:t>
            </a:r>
            <a:r>
              <a:rPr lang="zh-CN" altLang="en-US" dirty="0">
                <a:solidFill>
                  <a:srgbClr val="FFC000"/>
                </a:solidFill>
              </a:rPr>
              <a:t>函数拟合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E7E74-C8EA-4CEB-A7D8-2D47A3F5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62073"/>
            <a:ext cx="7272815" cy="66976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F5D04C-3E09-4668-9530-CF5B5B22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16" y="5436021"/>
            <a:ext cx="5832648" cy="5909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77691B-A205-43E5-A62F-191C642EC11E}"/>
              </a:ext>
            </a:extLst>
          </p:cNvPr>
          <p:cNvSpPr txBox="1"/>
          <p:nvPr/>
        </p:nvSpPr>
        <p:spPr>
          <a:xfrm>
            <a:off x="4104208" y="5097467"/>
            <a:ext cx="5904656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</a:rPr>
              <a:t>某次运行结果：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5B90DE-DEAD-431E-8BF5-BC55D9ABF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184" y="812146"/>
            <a:ext cx="5872712" cy="38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DC785E46-B340-4B89-AA45-20AAED7C22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 </a:t>
            </a:r>
            <a:r>
              <a:rPr lang="zh-CN" altLang="en-US"/>
              <a:t>数据分析</a:t>
            </a:r>
            <a:r>
              <a:rPr lang="en-US" altLang="zh-CN"/>
              <a:t>pandas</a:t>
            </a:r>
            <a:r>
              <a:rPr lang="zh-CN" altLang="en-US"/>
              <a:t>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0ABDB9-CE68-46DE-96CF-A6D38820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2000"/>
              </a:lnSpc>
              <a:defRPr/>
            </a:pPr>
            <a:r>
              <a:rPr lang="en-US" altLang="zh-CN" dirty="0">
                <a:solidFill>
                  <a:srgbClr val="FFC000"/>
                </a:solidFill>
              </a:rPr>
              <a:t>pandas</a:t>
            </a:r>
            <a:r>
              <a:rPr lang="zh-CN" altLang="en-US" dirty="0"/>
              <a:t>基于</a:t>
            </a:r>
            <a:r>
              <a:rPr lang="en-US" altLang="zh-CN" dirty="0" err="1"/>
              <a:t>NumPy</a:t>
            </a:r>
            <a:r>
              <a:rPr lang="zh-CN" altLang="en-US" dirty="0"/>
              <a:t>构建，使数据分析</a:t>
            </a:r>
            <a:r>
              <a:rPr lang="zh-CN" altLang="en-US" dirty="0">
                <a:solidFill>
                  <a:schemeClr val="bg1"/>
                </a:solidFill>
              </a:rPr>
              <a:t>工作</a:t>
            </a:r>
            <a:r>
              <a:rPr lang="zh-CN" altLang="en-US" dirty="0"/>
              <a:t>变得更快更简单。</a:t>
            </a:r>
            <a:endParaRPr lang="en-US" altLang="zh-CN" dirty="0"/>
          </a:p>
          <a:p>
            <a:pPr>
              <a:lnSpc>
                <a:spcPct val="122000"/>
              </a:lnSpc>
              <a:defRPr/>
            </a:pPr>
            <a:r>
              <a:rPr lang="en-US" altLang="zh-CN" dirty="0"/>
              <a:t>pandas</a:t>
            </a:r>
            <a:r>
              <a:rPr lang="zh-CN" altLang="en-US" dirty="0"/>
              <a:t>两个核心数据结构：</a:t>
            </a:r>
            <a:endParaRPr lang="en-US" altLang="zh-CN" dirty="0"/>
          </a:p>
          <a:p>
            <a:pPr lvl="1">
              <a:lnSpc>
                <a:spcPct val="122000"/>
              </a:lnSpc>
              <a:defRPr/>
            </a:pPr>
            <a:r>
              <a:rPr lang="en-US" dirty="0">
                <a:solidFill>
                  <a:srgbClr val="FFC000"/>
                </a:solidFill>
              </a:rPr>
              <a:t>Series</a:t>
            </a:r>
            <a:r>
              <a:rPr lang="zh-CN" altLang="en-US" dirty="0"/>
              <a:t>：对应于一维的序列</a:t>
            </a:r>
            <a:endParaRPr lang="en-US" dirty="0"/>
          </a:p>
          <a:p>
            <a:pPr lvl="1">
              <a:lnSpc>
                <a:spcPct val="122000"/>
              </a:lnSpc>
              <a:defRPr/>
            </a:pPr>
            <a:r>
              <a:rPr lang="en-US" dirty="0" err="1">
                <a:solidFill>
                  <a:srgbClr val="FFC000"/>
                </a:solidFill>
              </a:rPr>
              <a:t>DataFrame</a:t>
            </a:r>
            <a:r>
              <a:rPr lang="zh-CN" altLang="en-US" dirty="0"/>
              <a:t>：对应于二维的表结构</a:t>
            </a:r>
            <a:endParaRPr lang="en-US" altLang="zh-CN" dirty="0"/>
          </a:p>
          <a:p>
            <a:pPr>
              <a:lnSpc>
                <a:spcPct val="122000"/>
              </a:lnSpc>
              <a:defRPr/>
            </a:pPr>
            <a:r>
              <a:rPr lang="en-US" altLang="en-US" dirty="0"/>
              <a:t>pandas </a:t>
            </a:r>
            <a:r>
              <a:rPr lang="zh-CN" altLang="en-US" dirty="0"/>
              <a:t>约定俗成的导入方法如下：</a:t>
            </a:r>
            <a:br>
              <a:rPr lang="en-US" altLang="zh-CN" b="0" dirty="0"/>
            </a:b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from pandas import Series, </a:t>
            </a:r>
            <a:r>
              <a:rPr lang="en-US" dirty="0" err="1">
                <a:solidFill>
                  <a:srgbClr val="FFC000"/>
                </a:solidFill>
              </a:rPr>
              <a:t>DataFrame</a:t>
            </a:r>
            <a:r>
              <a:rPr lang="en-US" dirty="0">
                <a:solidFill>
                  <a:srgbClr val="FFC000"/>
                </a:solidFill>
              </a:rPr>
              <a:t>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import pandas as pd</a:t>
            </a:r>
            <a:endParaRPr lang="en-US" altLang="zh-CN" b="0" dirty="0">
              <a:solidFill>
                <a:srgbClr val="FFC000"/>
              </a:solidFill>
            </a:endParaRPr>
          </a:p>
          <a:p>
            <a:pPr>
              <a:lnSpc>
                <a:spcPct val="122000"/>
              </a:lnSpc>
              <a:defRPr/>
            </a:pPr>
            <a:r>
              <a:rPr lang="zh-CN" altLang="en-US" dirty="0"/>
              <a:t>官网：</a:t>
            </a:r>
            <a:r>
              <a:rPr lang="en-US" altLang="zh-CN" dirty="0"/>
              <a:t> http://pandas.pydata.org/</a:t>
            </a:r>
            <a:endParaRPr lang="zh-CN" alt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E10AAADC-535C-403B-874C-92F259C43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4056063"/>
            <a:ext cx="8001000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>
            <a:extLst>
              <a:ext uri="{FF2B5EF4-FFF2-40B4-BE49-F238E27FC236}">
                <a16:creationId xmlns:a16="http://schemas.microsoft.com/office/drawing/2014/main" id="{EA5D7791-F222-4998-BB79-74F6238058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6.2-1 Series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EFD81C-439C-4846-AD82-029792788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Series</a:t>
            </a:r>
            <a:r>
              <a:rPr lang="zh-CN" altLang="en-US" dirty="0"/>
              <a:t>简介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Series</a:t>
            </a:r>
            <a:r>
              <a:rPr lang="zh-CN" altLang="en-US" dirty="0"/>
              <a:t>是一种类似于一维数组的对象，它由一组数据</a:t>
            </a:r>
            <a:r>
              <a:rPr lang="en-US" altLang="zh-CN" dirty="0"/>
              <a:t>(</a:t>
            </a:r>
            <a:r>
              <a:rPr lang="zh-CN" altLang="en-US" dirty="0"/>
              <a:t>各种</a:t>
            </a:r>
            <a:r>
              <a:rPr lang="en-US" altLang="zh-CN" dirty="0" err="1"/>
              <a:t>numpy</a:t>
            </a:r>
            <a:r>
              <a:rPr lang="zh-CN" altLang="en-US" dirty="0"/>
              <a:t>数据类型</a:t>
            </a:r>
            <a:r>
              <a:rPr lang="en-US" altLang="zh-CN" dirty="0"/>
              <a:t>)</a:t>
            </a:r>
            <a:r>
              <a:rPr lang="zh-CN" altLang="en-US" dirty="0"/>
              <a:t>以及一组与之相关的数据标签</a:t>
            </a:r>
            <a:r>
              <a:rPr lang="en-US" altLang="zh-CN" dirty="0"/>
              <a:t>(</a:t>
            </a:r>
            <a:r>
              <a:rPr lang="zh-CN" altLang="en-US" dirty="0"/>
              <a:t>即索引</a:t>
            </a:r>
            <a:r>
              <a:rPr lang="en-US" altLang="zh-CN" dirty="0"/>
              <a:t>)</a:t>
            </a:r>
            <a:r>
              <a:rPr lang="zh-CN" altLang="en-US" dirty="0"/>
              <a:t>组成。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Series</a:t>
            </a:r>
            <a:r>
              <a:rPr lang="zh-CN" altLang="en-US" b="0" dirty="0"/>
              <a:t>可以看做一个</a:t>
            </a:r>
            <a:r>
              <a:rPr lang="zh-CN" altLang="en-US" dirty="0">
                <a:solidFill>
                  <a:srgbClr val="FFC000"/>
                </a:solidFill>
              </a:rPr>
              <a:t>定长的有序字典</a:t>
            </a:r>
            <a:endParaRPr lang="en-US" altLang="zh-CN" dirty="0">
              <a:solidFill>
                <a:srgbClr val="FFC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FFC000"/>
                </a:solidFill>
              </a:rPr>
              <a:t>Series </a:t>
            </a:r>
            <a:r>
              <a:rPr lang="zh-CN" altLang="en-US" dirty="0">
                <a:solidFill>
                  <a:srgbClr val="FFC000"/>
                </a:solidFill>
              </a:rPr>
              <a:t>对象</a:t>
            </a:r>
            <a:r>
              <a:rPr lang="zh-CN" altLang="en-US" b="0" dirty="0"/>
              <a:t>：</a:t>
            </a:r>
            <a:endParaRPr lang="en-US" altLang="zh-CN" b="0" dirty="0"/>
          </a:p>
          <a:p>
            <a:pPr>
              <a:defRPr/>
            </a:pPr>
            <a:endParaRPr lang="en-US" altLang="zh-CN" b="0" dirty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zh-CN" b="0" dirty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zh-CN" b="0" dirty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zh-CN" b="0" dirty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zh-CN" b="0" dirty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zh-CN" b="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b="0" dirty="0"/>
              <a:t>注意到，</a:t>
            </a:r>
            <a:r>
              <a:rPr lang="en-US" b="0" dirty="0"/>
              <a:t>Series </a:t>
            </a:r>
            <a:r>
              <a:rPr lang="zh-CN" altLang="en-US" b="0" dirty="0"/>
              <a:t>对象包含两个主要的属性：</a:t>
            </a:r>
            <a:r>
              <a:rPr lang="en-US" b="0" dirty="0"/>
              <a:t>index </a:t>
            </a:r>
            <a:r>
              <a:rPr lang="zh-CN" altLang="en-US" b="0" dirty="0"/>
              <a:t>和 </a:t>
            </a:r>
            <a:r>
              <a:rPr lang="en-US" b="0" dirty="0"/>
              <a:t>values，</a:t>
            </a:r>
            <a:r>
              <a:rPr lang="zh-CN" altLang="en-US" b="0" dirty="0"/>
              <a:t>分别为上例中左右两列。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E7283E58-1D30-4A44-A4C6-B266E2867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2636838"/>
            <a:ext cx="5976937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0116A0CA-6330-4371-8691-9B929D8FD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6.1-1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ndarray</a:t>
            </a:r>
            <a:r>
              <a:rPr lang="zh-CN" altLang="en-US" dirty="0"/>
              <a:t>对象创建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05AAB73-93A0-42A8-AD8B-2B206AF80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zh-CN" altLang="en-US" noProof="1"/>
              <a:t>数值计算库的导入</a:t>
            </a:r>
          </a:p>
          <a:p>
            <a:pPr marL="800100" lvl="2" indent="0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noProof="1">
                <a:solidFill>
                  <a:srgbClr val="FFC000"/>
                </a:solidFill>
              </a:rPr>
              <a:t>import numpy as np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noProof="1">
                <a:solidFill>
                  <a:srgbClr val="FFC000"/>
                </a:solidFill>
              </a:rPr>
              <a:t>ndarray</a:t>
            </a:r>
            <a:r>
              <a:rPr lang="zh-CN" altLang="en-US" noProof="1"/>
              <a:t>实例</a:t>
            </a:r>
            <a:endParaRPr lang="en-US" altLang="zh-CN" noProof="1"/>
          </a:p>
          <a:p>
            <a:pPr lvl="1">
              <a:lnSpc>
                <a:spcPct val="150000"/>
              </a:lnSpc>
              <a:defRPr/>
            </a:pPr>
            <a:r>
              <a:rPr lang="zh-CN" altLang="en-US" noProof="1"/>
              <a:t>通过传递Python的列表、元组等</a:t>
            </a:r>
            <a:r>
              <a:rPr lang="zh-CN" altLang="en-US" noProof="1">
                <a:solidFill>
                  <a:srgbClr val="F9ED07"/>
                </a:solidFill>
              </a:rPr>
              <a:t>序列对象</a:t>
            </a:r>
            <a:r>
              <a:rPr lang="zh-CN" altLang="en-US" noProof="1">
                <a:solidFill>
                  <a:schemeClr val="bg1"/>
                </a:solidFill>
              </a:rPr>
              <a:t>可以</a:t>
            </a:r>
            <a:r>
              <a:rPr lang="zh-CN" altLang="en-US" noProof="1"/>
              <a:t>创建数组；如果传递的是多层嵌套的序列，将创建多维数组(例中的</a:t>
            </a:r>
            <a:r>
              <a:rPr lang="zh-CN" altLang="en-US" noProof="1">
                <a:solidFill>
                  <a:srgbClr val="FFC000"/>
                </a:solidFill>
              </a:rPr>
              <a:t>变量c</a:t>
            </a:r>
            <a:r>
              <a:rPr lang="zh-CN" altLang="en-US" noProof="1"/>
              <a:t>)。</a:t>
            </a:r>
            <a:endParaRPr lang="en-US" altLang="zh-CN" noProof="1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zh-CN" altLang="en-US" noProof="1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C52389-79A5-4571-8DE9-F2CE10B9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28" y="1907629"/>
            <a:ext cx="5853113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>
            <a:extLst>
              <a:ext uri="{FF2B5EF4-FFF2-40B4-BE49-F238E27FC236}">
                <a16:creationId xmlns:a16="http://schemas.microsoft.com/office/drawing/2014/main" id="{59718D53-9D6A-499D-9DB4-84571D2B3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6.2-1 Series</a:t>
            </a:r>
            <a:endParaRPr lang="zh-CN" altLang="en-US"/>
          </a:p>
        </p:txBody>
      </p:sp>
      <p:sp>
        <p:nvSpPr>
          <p:cNvPr id="36867" name="内容占位符 2">
            <a:extLst>
              <a:ext uri="{FF2B5EF4-FFF2-40B4-BE49-F238E27FC236}">
                <a16:creationId xmlns:a16="http://schemas.microsoft.com/office/drawing/2014/main" id="{68FE715E-6322-4882-827C-7CBE39780B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Series </a:t>
            </a:r>
            <a:r>
              <a:rPr lang="zh-CN" altLang="en-US" dirty="0">
                <a:solidFill>
                  <a:srgbClr val="FFC000"/>
                </a:solidFill>
              </a:rPr>
              <a:t>对象</a:t>
            </a:r>
            <a:r>
              <a:rPr lang="zh-CN" altLang="en-US" dirty="0">
                <a:solidFill>
                  <a:schemeClr val="bg1"/>
                </a:solidFill>
              </a:rPr>
              <a:t>（续）</a:t>
            </a:r>
            <a:r>
              <a:rPr lang="zh-CN" altLang="en-US" b="0" dirty="0"/>
              <a:t>：</a:t>
            </a:r>
            <a:endParaRPr lang="en-US" altLang="zh-CN" b="0" dirty="0"/>
          </a:p>
          <a:p>
            <a:pPr lvl="1"/>
            <a:r>
              <a:rPr lang="zh-CN" altLang="en-US" b="0" dirty="0"/>
              <a:t>传给构造器的是一个列表，所以 </a:t>
            </a:r>
            <a:r>
              <a:rPr lang="en-US" altLang="zh-CN" b="0" dirty="0"/>
              <a:t>index </a:t>
            </a:r>
            <a:r>
              <a:rPr lang="zh-CN" altLang="en-US" b="0" dirty="0"/>
              <a:t>的值是从 </a:t>
            </a:r>
            <a:r>
              <a:rPr lang="en-US" altLang="zh-CN" b="0" dirty="0"/>
              <a:t>0 </a:t>
            </a:r>
            <a:r>
              <a:rPr lang="zh-CN" altLang="en-US" b="0" dirty="0"/>
              <a:t>起递增的整数，如果传入的是一个</a:t>
            </a:r>
            <a:r>
              <a:rPr lang="zh-CN" altLang="en-US" dirty="0">
                <a:solidFill>
                  <a:srgbClr val="FFC000"/>
                </a:solidFill>
              </a:rPr>
              <a:t>类字典的键值对结构</a:t>
            </a:r>
            <a:r>
              <a:rPr lang="zh-CN" altLang="en-US" b="0" dirty="0"/>
              <a:t>，就会生成 </a:t>
            </a:r>
            <a:r>
              <a:rPr lang="en-US" altLang="zh-CN" b="0" dirty="0"/>
              <a:t>index-value </a:t>
            </a:r>
            <a:r>
              <a:rPr lang="zh-CN" altLang="en-US" b="0" dirty="0"/>
              <a:t>对应的 </a:t>
            </a:r>
            <a:r>
              <a:rPr lang="en-US" altLang="zh-CN" b="0" dirty="0"/>
              <a:t>Series</a:t>
            </a:r>
            <a:r>
              <a:rPr lang="zh-CN" altLang="en-US" b="0" dirty="0"/>
              <a:t>；或者在初始化的时候以关键字参数</a:t>
            </a:r>
            <a:r>
              <a:rPr lang="zh-CN" altLang="en-US" b="0" dirty="0">
                <a:solidFill>
                  <a:srgbClr val="FFC000"/>
                </a:solidFill>
              </a:rPr>
              <a:t>显式指定</a:t>
            </a:r>
            <a:r>
              <a:rPr lang="zh-CN" altLang="en-US" b="0" dirty="0"/>
              <a:t>一个 </a:t>
            </a:r>
            <a:r>
              <a:rPr lang="en-US" altLang="zh-CN" b="0" dirty="0"/>
              <a:t>index </a:t>
            </a:r>
            <a:r>
              <a:rPr lang="zh-CN" altLang="en-US" b="0" dirty="0"/>
              <a:t>对象：</a:t>
            </a:r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  <a:p>
            <a:pPr lvl="1"/>
            <a:r>
              <a:rPr lang="zh-CN" altLang="en-US" b="0" dirty="0"/>
              <a:t>注意 </a:t>
            </a:r>
            <a:r>
              <a:rPr lang="en-US" altLang="zh-CN" b="0" dirty="0"/>
              <a:t>Series </a:t>
            </a:r>
            <a:r>
              <a:rPr lang="zh-CN" altLang="en-US" b="0" dirty="0"/>
              <a:t>的 </a:t>
            </a:r>
            <a:r>
              <a:rPr lang="en-US" altLang="zh-CN" b="0" dirty="0"/>
              <a:t>index </a:t>
            </a:r>
            <a:r>
              <a:rPr lang="zh-CN" altLang="en-US" b="0" dirty="0"/>
              <a:t>和 </a:t>
            </a:r>
            <a:r>
              <a:rPr lang="en-US" altLang="zh-CN" b="0" dirty="0"/>
              <a:t>values </a:t>
            </a:r>
            <a:r>
              <a:rPr lang="zh-CN" altLang="en-US" b="0" dirty="0"/>
              <a:t>的元素之间虽然存在对应关系，但这与字典的映射不同。</a:t>
            </a:r>
            <a:r>
              <a:rPr lang="en-US" altLang="zh-CN" b="0" dirty="0"/>
              <a:t>index </a:t>
            </a:r>
            <a:r>
              <a:rPr lang="zh-CN" altLang="en-US" b="0" dirty="0"/>
              <a:t>和 </a:t>
            </a:r>
            <a:r>
              <a:rPr lang="en-US" altLang="zh-CN" b="0" dirty="0"/>
              <a:t>values </a:t>
            </a:r>
            <a:r>
              <a:rPr lang="zh-CN" altLang="en-US" b="0" dirty="0"/>
              <a:t>实际仍为互相独立的 </a:t>
            </a:r>
            <a:r>
              <a:rPr lang="en-US" altLang="zh-CN" b="0" dirty="0" err="1"/>
              <a:t>ndarray</a:t>
            </a:r>
            <a:r>
              <a:rPr lang="en-US" altLang="zh-CN" b="0" dirty="0"/>
              <a:t> </a:t>
            </a:r>
            <a:r>
              <a:rPr lang="zh-CN" altLang="en-US" b="0" dirty="0"/>
              <a:t>数组，因此 </a:t>
            </a:r>
            <a:r>
              <a:rPr lang="en-US" altLang="zh-CN" b="0" dirty="0"/>
              <a:t>Series </a:t>
            </a:r>
            <a:r>
              <a:rPr lang="zh-CN" altLang="en-US" b="0" dirty="0"/>
              <a:t>对象的性能完全 </a:t>
            </a:r>
            <a:r>
              <a:rPr lang="en-US" altLang="zh-CN" b="0" dirty="0"/>
              <a:t>ok</a:t>
            </a:r>
            <a:endParaRPr lang="zh-CN" altLang="en-US" dirty="0"/>
          </a:p>
        </p:txBody>
      </p:sp>
      <p:pic>
        <p:nvPicPr>
          <p:cNvPr id="86018" name="Picture 2">
            <a:extLst>
              <a:ext uri="{FF2B5EF4-FFF2-40B4-BE49-F238E27FC236}">
                <a16:creationId xmlns:a16="http://schemas.microsoft.com/office/drawing/2014/main" id="{76961F0B-32C1-415D-A7B1-A5FAC479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3136900"/>
            <a:ext cx="8543925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>
            <a:extLst>
              <a:ext uri="{FF2B5EF4-FFF2-40B4-BE49-F238E27FC236}">
                <a16:creationId xmlns:a16="http://schemas.microsoft.com/office/drawing/2014/main" id="{A7797C9E-1DFE-4951-807E-79B1337500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6.2-2 DataFrame</a:t>
            </a:r>
            <a:endParaRPr lang="zh-CN" altLang="en-US"/>
          </a:p>
        </p:txBody>
      </p:sp>
      <p:sp>
        <p:nvSpPr>
          <p:cNvPr id="38915" name="内容占位符 2">
            <a:extLst>
              <a:ext uri="{FF2B5EF4-FFF2-40B4-BE49-F238E27FC236}">
                <a16:creationId xmlns:a16="http://schemas.microsoft.com/office/drawing/2014/main" id="{6EABEC31-CBA6-4AAF-B486-5472BA779D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DataFrame</a:t>
            </a:r>
            <a:r>
              <a:rPr lang="zh-CN" altLang="en-US" dirty="0"/>
              <a:t>简介</a:t>
            </a:r>
            <a:endParaRPr lang="en-US" altLang="zh-CN" dirty="0"/>
          </a:p>
          <a:p>
            <a:pPr lvl="1"/>
            <a:r>
              <a:rPr lang="en-US" altLang="zh-CN" dirty="0" err="1"/>
              <a:t>DataFrame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C000"/>
                </a:solidFill>
              </a:rPr>
              <a:t>表格型</a:t>
            </a:r>
            <a:r>
              <a:rPr lang="zh-CN" altLang="en-US" dirty="0"/>
              <a:t>的数据结构，由一组有序的列构成，每列可以是不同的值类 型</a:t>
            </a:r>
            <a:r>
              <a:rPr lang="zh-CN" altLang="en-US" b="0" dirty="0"/>
              <a:t>，</a:t>
            </a:r>
            <a:r>
              <a:rPr lang="zh-CN" altLang="en-US" dirty="0"/>
              <a:t>不像 </a:t>
            </a:r>
            <a:r>
              <a:rPr lang="en-US" altLang="en-US" dirty="0" err="1"/>
              <a:t>ndarray</a:t>
            </a:r>
            <a:r>
              <a:rPr lang="en-US" altLang="en-US" dirty="0"/>
              <a:t> </a:t>
            </a:r>
            <a:r>
              <a:rPr lang="zh-CN" altLang="en-US" dirty="0"/>
              <a:t>只能有一个 </a:t>
            </a:r>
            <a:r>
              <a:rPr lang="en-US" altLang="en-US" dirty="0" err="1"/>
              <a:t>dtype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 err="1"/>
              <a:t>DataFrame</a:t>
            </a:r>
            <a:r>
              <a:rPr lang="zh-CN" altLang="en-US" dirty="0"/>
              <a:t>既有行索引也有列索引，基本上可以把 </a:t>
            </a:r>
            <a:r>
              <a:rPr lang="en-US" altLang="en-US" dirty="0" err="1"/>
              <a:t>DataFrame</a:t>
            </a:r>
            <a:r>
              <a:rPr lang="en-US" altLang="en-US" dirty="0"/>
              <a:t> </a:t>
            </a:r>
            <a:r>
              <a:rPr lang="zh-CN" altLang="en-US" dirty="0"/>
              <a:t>看成是共享同一个 </a:t>
            </a:r>
            <a:r>
              <a:rPr lang="en-US" altLang="en-US" dirty="0"/>
              <a:t>index </a:t>
            </a:r>
            <a:r>
              <a:rPr lang="zh-CN" altLang="en-US" dirty="0"/>
              <a:t>的 </a:t>
            </a:r>
            <a:r>
              <a:rPr lang="en-US" altLang="en-US" dirty="0"/>
              <a:t>Series </a:t>
            </a:r>
            <a:r>
              <a:rPr lang="zh-CN" altLang="en-US" dirty="0"/>
              <a:t>的集合。</a:t>
            </a:r>
            <a:endParaRPr lang="en-US" altLang="zh-CN" dirty="0"/>
          </a:p>
          <a:p>
            <a:r>
              <a:rPr lang="en-US" altLang="zh-CN" dirty="0" err="1"/>
              <a:t>DataFrame</a:t>
            </a:r>
            <a:r>
              <a:rPr lang="en-US" altLang="zh-CN" dirty="0"/>
              <a:t> </a:t>
            </a:r>
            <a:r>
              <a:rPr lang="zh-CN" altLang="en-US" dirty="0"/>
              <a:t>的构造方法：</a:t>
            </a:r>
            <a:endParaRPr lang="en-US" altLang="zh-CN" dirty="0"/>
          </a:p>
          <a:p>
            <a:pPr lvl="1"/>
            <a:r>
              <a:rPr lang="zh-CN" altLang="en-US" b="0" dirty="0"/>
              <a:t>与 </a:t>
            </a:r>
            <a:r>
              <a:rPr lang="en-US" altLang="zh-CN" b="0" dirty="0"/>
              <a:t>Series </a:t>
            </a:r>
            <a:r>
              <a:rPr lang="zh-CN" altLang="en-US" b="0" dirty="0"/>
              <a:t>类似，只不过可以同时接受多条一维数据源，每一条都会成为单独的一列</a:t>
            </a:r>
            <a:endParaRPr lang="zh-CN" altLang="en-US" dirty="0"/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94191D36-C8E9-4B10-BB01-8CC0A85E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8" y="2627709"/>
            <a:ext cx="868362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>
            <a:extLst>
              <a:ext uri="{FF2B5EF4-FFF2-40B4-BE49-F238E27FC236}">
                <a16:creationId xmlns:a16="http://schemas.microsoft.com/office/drawing/2014/main" id="{C19C3FC1-8091-48C0-A5F7-F580A9159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6.2-2 DataFrame</a:t>
            </a:r>
            <a:endParaRPr lang="zh-CN" altLang="en-US"/>
          </a:p>
        </p:txBody>
      </p:sp>
      <p:sp>
        <p:nvSpPr>
          <p:cNvPr id="40963" name="内容占位符 2">
            <a:extLst>
              <a:ext uri="{FF2B5EF4-FFF2-40B4-BE49-F238E27FC236}">
                <a16:creationId xmlns:a16="http://schemas.microsoft.com/office/drawing/2014/main" id="{545970C6-339B-429D-82A6-4345074E61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DataFrame </a:t>
            </a:r>
            <a:r>
              <a:rPr lang="zh-CN" altLang="en-US"/>
              <a:t>的构造方法（续）：</a:t>
            </a:r>
            <a:endParaRPr lang="en-US" altLang="zh-CN"/>
          </a:p>
          <a:p>
            <a:pPr lvl="1"/>
            <a:r>
              <a:rPr lang="zh-CN" altLang="en-US"/>
              <a:t>较</a:t>
            </a:r>
            <a:r>
              <a:rPr lang="zh-CN" altLang="en-US" b="0"/>
              <a:t>完整的 </a:t>
            </a:r>
            <a:r>
              <a:rPr lang="en-US" altLang="zh-CN" b="0"/>
              <a:t>DataFrame </a:t>
            </a:r>
            <a:r>
              <a:rPr lang="zh-CN" altLang="en-US" b="0"/>
              <a:t>构造器参数为：</a:t>
            </a:r>
            <a:br>
              <a:rPr lang="en-US" altLang="zh-CN" b="0"/>
            </a:br>
            <a:r>
              <a:rPr lang="en-US" altLang="zh-CN" b="0"/>
              <a:t>DataFrame(data=None,index=None,coloumns=None)</a:t>
            </a:r>
          </a:p>
          <a:p>
            <a:pPr lvl="1"/>
            <a:endParaRPr lang="en-US" altLang="zh-CN" b="0"/>
          </a:p>
          <a:p>
            <a:pPr lvl="1"/>
            <a:endParaRPr lang="en-US" altLang="zh-CN" b="0"/>
          </a:p>
          <a:p>
            <a:pPr lvl="1"/>
            <a:endParaRPr lang="en-US" altLang="zh-CN" b="0"/>
          </a:p>
          <a:p>
            <a:pPr lvl="1"/>
            <a:endParaRPr lang="en-US" altLang="zh-CN" b="0"/>
          </a:p>
          <a:p>
            <a:pPr lvl="1"/>
            <a:endParaRPr lang="en-US" altLang="zh-CN" b="0"/>
          </a:p>
          <a:p>
            <a:pPr lvl="1"/>
            <a:endParaRPr lang="en-US" altLang="zh-CN" b="0"/>
          </a:p>
          <a:p>
            <a:pPr lvl="1"/>
            <a:r>
              <a:rPr lang="zh-CN" altLang="en-US" b="0"/>
              <a:t>缺失值由 </a:t>
            </a:r>
            <a:r>
              <a:rPr lang="en-US" altLang="zh-CN" b="0"/>
              <a:t>NaN </a:t>
            </a:r>
            <a:r>
              <a:rPr lang="zh-CN" altLang="en-US" b="0"/>
              <a:t>补上。看一下 </a:t>
            </a:r>
            <a:r>
              <a:rPr lang="en-US" altLang="zh-CN" b="0"/>
              <a:t>index、columns </a:t>
            </a:r>
            <a:r>
              <a:rPr lang="zh-CN" altLang="en-US" b="0"/>
              <a:t>和 索引的类型：</a:t>
            </a:r>
            <a:endParaRPr lang="en-US" altLang="zh-CN" b="0"/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549D4D6-C574-474D-B280-7299196E3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1331913"/>
            <a:ext cx="8215312" cy="334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>
            <a:extLst>
              <a:ext uri="{FF2B5EF4-FFF2-40B4-BE49-F238E27FC236}">
                <a16:creationId xmlns:a16="http://schemas.microsoft.com/office/drawing/2014/main" id="{0204BC52-CE28-4678-8E97-F26B8B2C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5108575"/>
            <a:ext cx="8202612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>
            <a:extLst>
              <a:ext uri="{FF2B5EF4-FFF2-40B4-BE49-F238E27FC236}">
                <a16:creationId xmlns:a16="http://schemas.microsoft.com/office/drawing/2014/main" id="{440155B9-9784-4AE1-80E3-649FA3F16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6.2-3 </a:t>
            </a:r>
            <a:r>
              <a:rPr lang="zh-CN" altLang="en-US"/>
              <a:t>对象属性</a:t>
            </a:r>
          </a:p>
        </p:txBody>
      </p:sp>
      <p:sp>
        <p:nvSpPr>
          <p:cNvPr id="41987" name="内容占位符 2">
            <a:extLst>
              <a:ext uri="{FF2B5EF4-FFF2-40B4-BE49-F238E27FC236}">
                <a16:creationId xmlns:a16="http://schemas.microsoft.com/office/drawing/2014/main" id="{28DE2AA6-90D6-4295-9E9D-7D14FAD352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/>
              <a:t>索引和切片</a:t>
            </a:r>
          </a:p>
          <a:p>
            <a:pPr lvl="1"/>
            <a:r>
              <a:rPr lang="zh-CN" altLang="en-US" b="0"/>
              <a:t>就像 </a:t>
            </a:r>
            <a:r>
              <a:rPr lang="en-US" altLang="zh-CN" b="0"/>
              <a:t>Numpy</a:t>
            </a:r>
            <a:r>
              <a:rPr lang="zh-CN" altLang="en-US" b="0"/>
              <a:t>，</a:t>
            </a:r>
            <a:r>
              <a:rPr lang="en-US" altLang="zh-CN" b="0"/>
              <a:t>pandas </a:t>
            </a:r>
            <a:r>
              <a:rPr lang="zh-CN" altLang="en-US" b="0"/>
              <a:t>也支持通过 </a:t>
            </a:r>
            <a:r>
              <a:rPr lang="en-US" altLang="zh-CN"/>
              <a:t>obj[::]</a:t>
            </a:r>
            <a:r>
              <a:rPr lang="zh-CN" altLang="en-US" b="0"/>
              <a:t> 的方式进行索引和切片，以及通过布尔型数组进行过滤。</a:t>
            </a:r>
            <a:endParaRPr lang="en-US" altLang="zh-CN" b="0"/>
          </a:p>
          <a:p>
            <a:pPr lvl="1"/>
            <a:r>
              <a:rPr lang="zh-CN" altLang="en-US" b="0"/>
              <a:t>不过须要注意，因为 </a:t>
            </a:r>
            <a:r>
              <a:rPr lang="en-US" altLang="zh-CN" b="0"/>
              <a:t>pandas </a:t>
            </a:r>
            <a:r>
              <a:rPr lang="zh-CN" altLang="en-US" b="0"/>
              <a:t>对象的 </a:t>
            </a:r>
            <a:r>
              <a:rPr lang="en-US" altLang="zh-CN" b="0"/>
              <a:t>index </a:t>
            </a:r>
            <a:r>
              <a:rPr lang="zh-CN" altLang="en-US" b="0"/>
              <a:t>不限于整数，所以当使用</a:t>
            </a:r>
            <a:r>
              <a:rPr lang="zh-CN" altLang="en-US">
                <a:solidFill>
                  <a:srgbClr val="FF0000"/>
                </a:solidFill>
              </a:rPr>
              <a:t>非整数</a:t>
            </a:r>
            <a:r>
              <a:rPr lang="zh-CN" altLang="en-US" b="0">
                <a:solidFill>
                  <a:srgbClr val="FF0000"/>
                </a:solidFill>
              </a:rPr>
              <a:t>作为切片索引</a:t>
            </a:r>
            <a:r>
              <a:rPr lang="zh-CN" altLang="en-US" b="0"/>
              <a:t>时，它是</a:t>
            </a:r>
            <a:r>
              <a:rPr lang="zh-CN" altLang="en-US">
                <a:solidFill>
                  <a:srgbClr val="FF0000"/>
                </a:solidFill>
              </a:rPr>
              <a:t>末端包含</a:t>
            </a:r>
            <a:r>
              <a:rPr lang="zh-CN" altLang="en-US" b="0"/>
              <a:t>的</a:t>
            </a:r>
            <a:endParaRPr lang="en-US" altLang="zh-CN" b="0"/>
          </a:p>
          <a:p>
            <a:pPr lvl="1"/>
            <a:endParaRPr lang="zh-CN" altLang="en-US"/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A143CA29-6B04-4966-B9ED-48A304178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3279775"/>
            <a:ext cx="1966913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1" name="Picture 3">
            <a:extLst>
              <a:ext uri="{FF2B5EF4-FFF2-40B4-BE49-F238E27FC236}">
                <a16:creationId xmlns:a16="http://schemas.microsoft.com/office/drawing/2014/main" id="{32D0D094-3B56-4DF4-8FFB-1D29F315D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3103563"/>
            <a:ext cx="2143125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>
            <a:extLst>
              <a:ext uri="{FF2B5EF4-FFF2-40B4-BE49-F238E27FC236}">
                <a16:creationId xmlns:a16="http://schemas.microsoft.com/office/drawing/2014/main" id="{07EBA9F0-33C8-4FC6-AA19-E55CC0424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6.2-3 </a:t>
            </a:r>
            <a:r>
              <a:rPr lang="zh-CN" altLang="en-US"/>
              <a:t>对象属性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63568-141D-4EBC-8A6C-AE4BD785D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/>
              <a:t>索引和切片（续）</a:t>
            </a:r>
            <a:endParaRPr lang="en-US" altLang="zh-CN" b="0"/>
          </a:p>
          <a:p>
            <a:pPr lvl="1"/>
            <a:r>
              <a:rPr lang="en-US" altLang="zh-CN" b="0"/>
              <a:t>DataFrame </a:t>
            </a:r>
            <a:r>
              <a:rPr lang="zh-CN" altLang="en-US" b="0"/>
              <a:t>对象的索引方式较特别，因为有</a:t>
            </a:r>
            <a:r>
              <a:rPr lang="zh-CN" altLang="en-US" b="0">
                <a:solidFill>
                  <a:srgbClr val="FF0000"/>
                </a:solidFill>
              </a:rPr>
              <a:t>两个轴向</a:t>
            </a:r>
            <a:r>
              <a:rPr lang="zh-CN" altLang="en-US" b="0"/>
              <a:t>（双重索引）</a:t>
            </a:r>
            <a:endParaRPr lang="en-US" altLang="zh-CN" b="0"/>
          </a:p>
          <a:p>
            <a:pPr lvl="1"/>
            <a:r>
              <a:rPr lang="en-US" altLang="zh-CN" b="0"/>
              <a:t>DataFrame </a:t>
            </a:r>
            <a:r>
              <a:rPr lang="zh-CN" altLang="en-US" b="0"/>
              <a:t>对象的标准切片语法为：</a:t>
            </a:r>
            <a:r>
              <a:rPr lang="en-US" altLang="zh-CN">
                <a:solidFill>
                  <a:srgbClr val="FF0000"/>
                </a:solidFill>
              </a:rPr>
              <a:t>.ix[::,::]</a:t>
            </a:r>
            <a:r>
              <a:rPr lang="zh-CN" altLang="en-US" b="0"/>
              <a:t>。</a:t>
            </a:r>
            <a:r>
              <a:rPr lang="en-US" altLang="zh-CN" b="0"/>
              <a:t>ix </a:t>
            </a:r>
            <a:r>
              <a:rPr lang="zh-CN" altLang="en-US" b="0"/>
              <a:t>对象可以接受两套切片，分别为行（</a:t>
            </a:r>
            <a:r>
              <a:rPr lang="en-US" altLang="zh-CN" b="0"/>
              <a:t>axis=0</a:t>
            </a:r>
            <a:r>
              <a:rPr lang="zh-CN" altLang="en-US" b="0"/>
              <a:t>）和列（</a:t>
            </a:r>
            <a:r>
              <a:rPr lang="en-US" altLang="zh-CN" b="0"/>
              <a:t>axis=1</a:t>
            </a:r>
            <a:r>
              <a:rPr lang="zh-CN" altLang="en-US" b="0"/>
              <a:t>）的方向。</a:t>
            </a:r>
            <a:endParaRPr lang="en-US" altLang="zh-CN" b="0"/>
          </a:p>
          <a:p>
            <a:pPr lvl="1"/>
            <a:endParaRPr lang="en-US" altLang="zh-CN" b="0"/>
          </a:p>
          <a:p>
            <a:pPr lvl="1"/>
            <a:r>
              <a:rPr lang="zh-CN" altLang="en-US" b="0"/>
              <a:t>而不使用 </a:t>
            </a:r>
            <a:r>
              <a:rPr lang="en-US" altLang="zh-CN" b="0"/>
              <a:t>ix </a:t>
            </a:r>
            <a:r>
              <a:rPr lang="zh-CN" altLang="en-US" b="0"/>
              <a:t>，直接切的情况</a:t>
            </a:r>
            <a:br>
              <a:rPr lang="en-US" altLang="zh-CN" b="0"/>
            </a:br>
            <a:r>
              <a:rPr lang="zh-CN" altLang="en-US" b="0"/>
              <a:t>就特殊了：</a:t>
            </a:r>
            <a:endParaRPr lang="en-US" altLang="zh-CN" b="0"/>
          </a:p>
          <a:p>
            <a:pPr lvl="2"/>
            <a:r>
              <a:rPr lang="zh-CN" altLang="en-US" b="0"/>
              <a:t>索引时，选取的是列</a:t>
            </a:r>
          </a:p>
          <a:p>
            <a:pPr lvl="2"/>
            <a:r>
              <a:rPr lang="zh-CN" altLang="en-US" b="0"/>
              <a:t>切片时，选取的是行</a:t>
            </a:r>
          </a:p>
          <a:p>
            <a:pPr lvl="2"/>
            <a:endParaRPr lang="en-US" altLang="zh-CN" b="0"/>
          </a:p>
          <a:p>
            <a:pPr lvl="1"/>
            <a:endParaRPr lang="zh-CN" altLang="en-US" b="0"/>
          </a:p>
          <a:p>
            <a:endParaRPr lang="zh-CN" altLang="en-US"/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E0CA4F02-344D-4988-8CC6-86A31058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75" y="2665413"/>
            <a:ext cx="485775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5" name="Picture 3">
            <a:extLst>
              <a:ext uri="{FF2B5EF4-FFF2-40B4-BE49-F238E27FC236}">
                <a16:creationId xmlns:a16="http://schemas.microsoft.com/office/drawing/2014/main" id="{B6B36270-5B79-469A-B50E-BDD8E52C0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36838"/>
            <a:ext cx="4487863" cy="492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>
            <a:extLst>
              <a:ext uri="{FF2B5EF4-FFF2-40B4-BE49-F238E27FC236}">
                <a16:creationId xmlns:a16="http://schemas.microsoft.com/office/drawing/2014/main" id="{99A747AB-B5F4-4D77-826D-364488D3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6.2-3 </a:t>
            </a:r>
            <a:r>
              <a:rPr lang="zh-CN" altLang="en-US"/>
              <a:t>对象属性</a:t>
            </a:r>
          </a:p>
        </p:txBody>
      </p:sp>
      <p:sp>
        <p:nvSpPr>
          <p:cNvPr id="44035" name="内容占位符 2">
            <a:extLst>
              <a:ext uri="{FF2B5EF4-FFF2-40B4-BE49-F238E27FC236}">
                <a16:creationId xmlns:a16="http://schemas.microsoft.com/office/drawing/2014/main" id="{30992BCA-06CC-4D92-94A3-C7AE565B6B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/>
              <a:t>索引和切片（续）</a:t>
            </a:r>
            <a:endParaRPr lang="en-US" altLang="zh-CN" b="0"/>
          </a:p>
          <a:p>
            <a:pPr lvl="1"/>
            <a:r>
              <a:rPr lang="zh-CN" altLang="en-US" b="0"/>
              <a:t>使用布尔型数组的情况，注意行与列的不同切法（列切法的 </a:t>
            </a:r>
            <a:r>
              <a:rPr lang="en-US" altLang="zh-CN"/>
              <a:t>:</a:t>
            </a:r>
            <a:r>
              <a:rPr lang="zh-CN" altLang="en-US" b="0"/>
              <a:t> 不能省）：</a:t>
            </a:r>
            <a:endParaRPr lang="zh-CN" altLang="en-US"/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24C433F0-4FF0-4AE4-BAA9-EDF0EFA11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3" y="850900"/>
            <a:ext cx="5572125" cy="651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>
            <a:extLst>
              <a:ext uri="{FF2B5EF4-FFF2-40B4-BE49-F238E27FC236}">
                <a16:creationId xmlns:a16="http://schemas.microsoft.com/office/drawing/2014/main" id="{5C6E5CBD-7D09-49E6-A48F-595A7D896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6.2-3 </a:t>
            </a:r>
            <a:r>
              <a:rPr lang="zh-CN" altLang="en-US"/>
              <a:t>对象属性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7D0E8A-AF01-4597-8170-5B863411E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统计方法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pandas</a:t>
            </a:r>
            <a:r>
              <a:rPr lang="zh-CN" altLang="en-US" dirty="0"/>
              <a:t>对象拥有一组常用的数学和统计方法。它们大部分都属于约简和汇总统计，用于从</a:t>
            </a:r>
            <a:r>
              <a:rPr lang="en-US" altLang="zh-CN" dirty="0"/>
              <a:t>Series</a:t>
            </a:r>
            <a:r>
              <a:rPr lang="zh-CN" altLang="en-US" dirty="0"/>
              <a:t>中提取的个值（如</a:t>
            </a:r>
            <a:r>
              <a:rPr lang="en-US" altLang="zh-CN" dirty="0"/>
              <a:t>sum</a:t>
            </a:r>
            <a:r>
              <a:rPr lang="zh-CN" altLang="en-US" dirty="0"/>
              <a:t>或</a:t>
            </a:r>
            <a:r>
              <a:rPr lang="en-US" altLang="zh-CN" dirty="0"/>
              <a:t>mean)</a:t>
            </a:r>
            <a:r>
              <a:rPr lang="zh-CN" altLang="en-US" dirty="0"/>
              <a:t>或从</a:t>
            </a:r>
            <a:r>
              <a:rPr lang="en-US" altLang="zh-CN" dirty="0" err="1"/>
              <a:t>DataFrame</a:t>
            </a:r>
            <a:r>
              <a:rPr lang="zh-CN" altLang="en-US" dirty="0"/>
              <a:t>的行或列中提取一个</a:t>
            </a:r>
            <a:r>
              <a:rPr lang="en-US" altLang="zh-CN" dirty="0"/>
              <a:t>Series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描述和汇总统计</a:t>
            </a:r>
            <a:endParaRPr lang="en-US" altLang="zh-CN" dirty="0"/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FF0000"/>
                </a:solidFill>
              </a:rPr>
              <a:t>方法	                         说明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count                     </a:t>
            </a:r>
            <a:r>
              <a:rPr lang="zh-CN" altLang="en-US" dirty="0"/>
              <a:t>非</a:t>
            </a:r>
            <a:r>
              <a:rPr lang="en-US" altLang="zh-CN" dirty="0"/>
              <a:t>NA</a:t>
            </a:r>
            <a:r>
              <a:rPr lang="zh-CN" altLang="en-US" dirty="0"/>
              <a:t>值的数量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describe                 </a:t>
            </a:r>
            <a:r>
              <a:rPr lang="zh-CN" altLang="en-US" dirty="0"/>
              <a:t>针对</a:t>
            </a:r>
            <a:r>
              <a:rPr lang="en-US" altLang="zh-CN" dirty="0"/>
              <a:t>Series</a:t>
            </a:r>
            <a:r>
              <a:rPr lang="zh-CN" altLang="en-US" dirty="0"/>
              <a:t>或各</a:t>
            </a:r>
            <a:r>
              <a:rPr lang="en-US" altLang="zh-CN" dirty="0" err="1"/>
              <a:t>DataFrame</a:t>
            </a:r>
            <a:r>
              <a:rPr lang="zh-CN" altLang="en-US" dirty="0"/>
              <a:t>列计算汇总统计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 err="1"/>
              <a:t>min,max</a:t>
            </a:r>
            <a:r>
              <a:rPr lang="en-US" altLang="zh-CN" dirty="0"/>
              <a:t>                </a:t>
            </a:r>
            <a:r>
              <a:rPr lang="zh-CN" altLang="en-US" dirty="0"/>
              <a:t>计算最小值和最大值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 err="1"/>
              <a:t>argmin,argmax</a:t>
            </a:r>
            <a:r>
              <a:rPr lang="en-US" altLang="zh-CN" dirty="0"/>
              <a:t>     </a:t>
            </a:r>
            <a:r>
              <a:rPr lang="zh-CN" altLang="en-US" dirty="0"/>
              <a:t>计算能够获取到最小值和最大值的索引位置</a:t>
            </a:r>
            <a:r>
              <a:rPr lang="en-US" altLang="zh-CN" dirty="0" err="1"/>
              <a:t>idxmin,idxmax</a:t>
            </a:r>
            <a:r>
              <a:rPr lang="en-US" altLang="zh-CN" dirty="0"/>
              <a:t>      </a:t>
            </a:r>
            <a:r>
              <a:rPr lang="zh-CN" altLang="en-US" dirty="0"/>
              <a:t>计算能够获取到最小值和最大值的索引值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 err="1"/>
              <a:t>quantile</a:t>
            </a:r>
            <a:r>
              <a:rPr lang="en-US" altLang="zh-CN" dirty="0"/>
              <a:t>                  </a:t>
            </a:r>
            <a:r>
              <a:rPr lang="zh-CN" altLang="en-US" dirty="0"/>
              <a:t>计算样本的分位数（</a:t>
            </a:r>
            <a:r>
              <a:rPr lang="en-US" altLang="zh-CN" dirty="0"/>
              <a:t>0</a:t>
            </a:r>
            <a:r>
              <a:rPr lang="zh-CN" altLang="en-US" dirty="0"/>
              <a:t>到 </a:t>
            </a:r>
            <a:r>
              <a:rPr lang="en-US" altLang="zh-CN" dirty="0"/>
              <a:t>1</a:t>
            </a:r>
            <a:r>
              <a:rPr lang="zh-CN" altLang="en-US" dirty="0"/>
              <a:t>） 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sum                         </a:t>
            </a:r>
            <a:r>
              <a:rPr lang="zh-CN" altLang="en-US" dirty="0"/>
              <a:t>值的总和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>
            <a:extLst>
              <a:ext uri="{FF2B5EF4-FFF2-40B4-BE49-F238E27FC236}">
                <a16:creationId xmlns:a16="http://schemas.microsoft.com/office/drawing/2014/main" id="{92947BB4-A195-4CE0-85C0-3F2259E65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6.2-3 </a:t>
            </a:r>
            <a:r>
              <a:rPr lang="zh-CN" altLang="en-US"/>
              <a:t>对象属性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3F6C4-E50A-4105-B77E-412C17B3A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统计方法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描述和汇总统计（续）</a:t>
            </a:r>
            <a:endParaRPr lang="en-US" altLang="zh-CN" dirty="0"/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C000"/>
                </a:solidFill>
              </a:rPr>
              <a:t>mean </a:t>
            </a:r>
            <a:r>
              <a:rPr lang="en-US" altLang="zh-CN" dirty="0"/>
              <a:t>                     </a:t>
            </a:r>
            <a:r>
              <a:rPr lang="zh-CN" altLang="en-US" dirty="0"/>
              <a:t>值的平均数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C000"/>
                </a:solidFill>
              </a:rPr>
              <a:t>median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en-US" altLang="zh-CN" dirty="0"/>
              <a:t>                  </a:t>
            </a:r>
            <a:r>
              <a:rPr lang="zh-CN" altLang="en-US" dirty="0"/>
              <a:t>值的算术中位数（</a:t>
            </a:r>
            <a:r>
              <a:rPr lang="en-US" altLang="zh-CN" dirty="0"/>
              <a:t>50%</a:t>
            </a:r>
            <a:r>
              <a:rPr lang="zh-CN" altLang="en-US" dirty="0"/>
              <a:t>分位数</a:t>
            </a:r>
            <a:r>
              <a:rPr lang="en-US" altLang="zh-CN" dirty="0"/>
              <a:t>)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mad                        </a:t>
            </a:r>
            <a:r>
              <a:rPr lang="zh-CN" altLang="en-US" dirty="0"/>
              <a:t>根据平均值计算平均绝对离差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 err="1">
                <a:solidFill>
                  <a:srgbClr val="FFC000"/>
                </a:solidFill>
              </a:rPr>
              <a:t>var</a:t>
            </a:r>
            <a:r>
              <a:rPr lang="en-US" altLang="zh-CN" dirty="0">
                <a:solidFill>
                  <a:srgbClr val="FFC000"/>
                </a:solidFill>
              </a:rPr>
              <a:t> </a:t>
            </a:r>
            <a:r>
              <a:rPr lang="en-US" altLang="zh-CN" dirty="0"/>
              <a:t>                        </a:t>
            </a:r>
            <a:r>
              <a:rPr lang="zh-CN" altLang="en-US" dirty="0"/>
              <a:t>样本值的方差 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 err="1">
                <a:solidFill>
                  <a:srgbClr val="FFC000"/>
                </a:solidFill>
              </a:rPr>
              <a:t>std</a:t>
            </a:r>
            <a:r>
              <a:rPr lang="en-US" altLang="zh-CN" dirty="0">
                <a:solidFill>
                  <a:srgbClr val="FFC000"/>
                </a:solidFill>
              </a:rPr>
              <a:t>  </a:t>
            </a:r>
            <a:r>
              <a:rPr lang="en-US" altLang="zh-CN" dirty="0"/>
              <a:t>                        </a:t>
            </a:r>
            <a:r>
              <a:rPr lang="zh-CN" altLang="en-US" dirty="0"/>
              <a:t>样本值的标准差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skew                      </a:t>
            </a:r>
            <a:r>
              <a:rPr lang="zh-CN" altLang="en-US" dirty="0"/>
              <a:t>样本值的偏度（三阶矩）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 err="1"/>
              <a:t>kurt</a:t>
            </a:r>
            <a:r>
              <a:rPr lang="en-US" altLang="zh-CN" dirty="0"/>
              <a:t>                       </a:t>
            </a:r>
            <a:r>
              <a:rPr lang="zh-CN" altLang="en-US" dirty="0"/>
              <a:t>样本值的峰度（四阶矩）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 err="1"/>
              <a:t>cumsum</a:t>
            </a:r>
            <a:r>
              <a:rPr lang="en-US" altLang="zh-CN" dirty="0"/>
              <a:t>                 </a:t>
            </a:r>
            <a:r>
              <a:rPr lang="zh-CN" altLang="en-US" dirty="0"/>
              <a:t>样本值的累计和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 err="1"/>
              <a:t>cummin,cummax</a:t>
            </a:r>
            <a:r>
              <a:rPr lang="en-US" altLang="zh-CN" dirty="0"/>
              <a:t>   </a:t>
            </a:r>
            <a:r>
              <a:rPr lang="zh-CN" altLang="en-US" dirty="0"/>
              <a:t>样本值的累计最大值和累计最小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 err="1"/>
              <a:t>cumprod</a:t>
            </a:r>
            <a:r>
              <a:rPr lang="en-US" altLang="zh-CN" dirty="0"/>
              <a:t>                </a:t>
            </a:r>
            <a:r>
              <a:rPr lang="zh-CN" altLang="en-US" dirty="0"/>
              <a:t>样本值的累计积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diff                         </a:t>
            </a:r>
            <a:r>
              <a:rPr lang="zh-CN" altLang="en-US" dirty="0"/>
              <a:t>计算一阶差分（对时间序列很有用</a:t>
            </a:r>
            <a:r>
              <a:rPr lang="en-US" altLang="zh-CN" dirty="0"/>
              <a:t>) </a:t>
            </a:r>
          </a:p>
          <a:p>
            <a:pPr marL="800100" lvl="2" indent="0">
              <a:buFont typeface="Wingdings" panose="05000000000000000000" pitchFamily="2" charset="2"/>
              <a:buNone/>
              <a:defRPr/>
            </a:pPr>
            <a:r>
              <a:rPr lang="en-US" altLang="zh-CN" dirty="0" err="1"/>
              <a:t>pct_change</a:t>
            </a:r>
            <a:r>
              <a:rPr lang="en-US" altLang="zh-CN" dirty="0"/>
              <a:t>            </a:t>
            </a:r>
            <a:r>
              <a:rPr lang="zh-CN" altLang="en-US" dirty="0"/>
              <a:t>计算百分数变化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>
            <a:extLst>
              <a:ext uri="{FF2B5EF4-FFF2-40B4-BE49-F238E27FC236}">
                <a16:creationId xmlns:a16="http://schemas.microsoft.com/office/drawing/2014/main" id="{A1ED7CD6-88A2-433D-AC92-34035ABBE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6.2-3 </a:t>
            </a:r>
            <a:r>
              <a:rPr lang="zh-CN" altLang="en-US"/>
              <a:t>对象属性</a:t>
            </a:r>
          </a:p>
        </p:txBody>
      </p:sp>
      <p:sp>
        <p:nvSpPr>
          <p:cNvPr id="47107" name="内容占位符 2">
            <a:extLst>
              <a:ext uri="{FF2B5EF4-FFF2-40B4-BE49-F238E27FC236}">
                <a16:creationId xmlns:a16="http://schemas.microsoft.com/office/drawing/2014/main" id="{6E5AAD1C-FC46-4268-950B-6839F1F461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统计方法</a:t>
            </a:r>
            <a:endParaRPr lang="en-US" altLang="zh-CN"/>
          </a:p>
          <a:p>
            <a:pPr lvl="1"/>
            <a:r>
              <a:rPr lang="zh-CN" altLang="en-US"/>
              <a:t>例子</a:t>
            </a:r>
            <a:r>
              <a:rPr lang="en-US" altLang="zh-CN"/>
              <a:t>1</a:t>
            </a:r>
            <a:r>
              <a:rPr lang="zh-CN" altLang="en-US"/>
              <a:t>：</a:t>
            </a:r>
          </a:p>
        </p:txBody>
      </p:sp>
      <p:pic>
        <p:nvPicPr>
          <p:cNvPr id="92162" name="Picture 2">
            <a:extLst>
              <a:ext uri="{FF2B5EF4-FFF2-40B4-BE49-F238E27FC236}">
                <a16:creationId xmlns:a16="http://schemas.microsoft.com/office/drawing/2014/main" id="{80985EDA-7FCE-4C19-A375-E735F1280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565400"/>
            <a:ext cx="33623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4" name="Picture 4">
            <a:extLst>
              <a:ext uri="{FF2B5EF4-FFF2-40B4-BE49-F238E27FC236}">
                <a16:creationId xmlns:a16="http://schemas.microsoft.com/office/drawing/2014/main" id="{4319B09F-A172-401E-9918-23A56124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3" y="922338"/>
            <a:ext cx="5214937" cy="627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3D100-ADEE-4EB8-BA6D-90B75034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 </a:t>
            </a:r>
            <a:r>
              <a:rPr lang="zh-CN" altLang="en-US" dirty="0"/>
              <a:t>数据挖掘</a:t>
            </a:r>
            <a:r>
              <a:rPr lang="en-US" altLang="zh-CN" dirty="0" err="1"/>
              <a:t>sklearn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E3092D-FCCC-4B92-8E27-817D022F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C000"/>
                </a:solidFill>
              </a:rPr>
              <a:t>数据挖掘</a:t>
            </a:r>
            <a:r>
              <a:rPr lang="zh-CN" altLang="en-US" dirty="0"/>
              <a:t>的定义</a:t>
            </a:r>
            <a:endParaRPr lang="en-US" altLang="zh-CN" dirty="0"/>
          </a:p>
          <a:p>
            <a:pPr lvl="1"/>
            <a:r>
              <a:rPr lang="zh-CN" altLang="en-US" sz="2400" dirty="0"/>
              <a:t>简单定义：即从</a:t>
            </a:r>
            <a:r>
              <a:rPr lang="zh-CN" altLang="en-US" sz="2400" dirty="0">
                <a:solidFill>
                  <a:srgbClr val="FFC000"/>
                </a:solidFill>
              </a:rPr>
              <a:t>数据中</a:t>
            </a:r>
            <a:r>
              <a:rPr lang="zh-CN" altLang="en-US" sz="2400" dirty="0"/>
              <a:t>发现</a:t>
            </a:r>
            <a:r>
              <a:rPr lang="zh-CN" altLang="en-US" sz="2400" dirty="0">
                <a:solidFill>
                  <a:srgbClr val="FFC000"/>
                </a:solidFill>
              </a:rPr>
              <a:t>知识</a:t>
            </a:r>
            <a:endParaRPr lang="en-US" altLang="zh-CN" sz="2400" dirty="0">
              <a:solidFill>
                <a:srgbClr val="FFC000"/>
              </a:solidFill>
            </a:endParaRPr>
          </a:p>
          <a:p>
            <a:pPr lvl="1"/>
            <a:r>
              <a:rPr lang="zh-CN" altLang="en-US" dirty="0"/>
              <a:t>略微具体的定义：从</a:t>
            </a:r>
            <a:r>
              <a:rPr lang="zh-CN" altLang="en-US" b="1" dirty="0">
                <a:solidFill>
                  <a:srgbClr val="FFC000"/>
                </a:solidFill>
              </a:rPr>
              <a:t>大量的数据</a:t>
            </a:r>
            <a:r>
              <a:rPr lang="zh-CN" altLang="en-US" dirty="0">
                <a:solidFill>
                  <a:srgbClr val="FFC000"/>
                </a:solidFill>
              </a:rPr>
              <a:t>中挖掘</a:t>
            </a:r>
            <a:r>
              <a:rPr lang="zh-CN" altLang="en-US" dirty="0"/>
              <a:t>哪些令人感兴趣的、有用的、隐含的、先前未知的和可能有用的</a:t>
            </a:r>
            <a:r>
              <a:rPr lang="zh-CN" altLang="en-US" b="1" dirty="0">
                <a:solidFill>
                  <a:srgbClr val="FFC000"/>
                </a:solidFill>
              </a:rPr>
              <a:t>模式</a:t>
            </a:r>
            <a:r>
              <a:rPr lang="zh-CN" altLang="en-US" dirty="0"/>
              <a:t>或</a:t>
            </a:r>
            <a:r>
              <a:rPr lang="zh-CN" altLang="en-US" b="1" dirty="0">
                <a:solidFill>
                  <a:srgbClr val="FFC000"/>
                </a:solidFill>
              </a:rPr>
              <a:t>知识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lvl="1"/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2C14DCD-EAB0-44A9-9941-708A56D4C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67" y="2985163"/>
            <a:ext cx="8856489" cy="22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6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FB651401-735B-4DBF-8FB7-774DA38908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6.1-1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ndarray</a:t>
            </a:r>
            <a:r>
              <a:rPr lang="zh-CN" altLang="en-US" dirty="0"/>
              <a:t>对象创建</a:t>
            </a:r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4EF63543-22B0-4DDE-8C7E-1D4DDBE9E2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noProof="1">
                <a:solidFill>
                  <a:srgbClr val="FFC000"/>
                </a:solidFill>
              </a:rPr>
              <a:t>ndarray</a:t>
            </a:r>
            <a:r>
              <a:rPr lang="zh-CN" altLang="en-US" noProof="1">
                <a:solidFill>
                  <a:schemeClr val="bg1"/>
                </a:solidFill>
              </a:rPr>
              <a:t>实例的</a:t>
            </a:r>
            <a:r>
              <a:rPr lang="zh-CN" altLang="en-US" noProof="1">
                <a:solidFill>
                  <a:srgbClr val="FFC000"/>
                </a:solidFill>
              </a:rPr>
              <a:t>属性</a:t>
            </a:r>
            <a:endParaRPr lang="zh-CN" altLang="zh-CN" noProof="1">
              <a:solidFill>
                <a:srgbClr val="FFC000"/>
              </a:solidFill>
            </a:endParaRPr>
          </a:p>
          <a:p>
            <a:pPr lvl="1"/>
            <a:r>
              <a:rPr lang="zh-CN" altLang="en-US" noProof="1"/>
              <a:t>数组的大小可以通过其</a:t>
            </a:r>
            <a:r>
              <a:rPr lang="en-US" altLang="en-US" noProof="1">
                <a:solidFill>
                  <a:srgbClr val="F9ED07"/>
                </a:solidFill>
              </a:rPr>
              <a:t>shape</a:t>
            </a:r>
            <a:r>
              <a:rPr lang="zh-CN" altLang="en-US" noProof="1">
                <a:solidFill>
                  <a:srgbClr val="F9ED07"/>
                </a:solidFill>
              </a:rPr>
              <a:t>属性</a:t>
            </a:r>
            <a:r>
              <a:rPr lang="zh-CN" altLang="en-US" noProof="1"/>
              <a:t>获得</a:t>
            </a:r>
            <a:r>
              <a:rPr lang="zh-CN" altLang="zh-CN" noProof="1"/>
              <a:t>,</a:t>
            </a:r>
            <a:r>
              <a:rPr lang="zh-CN" altLang="en-US" noProof="1"/>
              <a:t>还可以通过修改数组的</a:t>
            </a:r>
            <a:r>
              <a:rPr lang="en-US" altLang="zh-CN" noProof="1"/>
              <a:t>shape</a:t>
            </a:r>
            <a:r>
              <a:rPr lang="zh-CN" altLang="en-US" noProof="1"/>
              <a:t>属性，在保持数组元素个数不变的情况下，改变数组每个轴的长度。</a:t>
            </a:r>
            <a:endParaRPr lang="zh-CN" altLang="zh-CN" noProof="1"/>
          </a:p>
          <a:p>
            <a:pPr lvl="1"/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B9217F-9DFD-487F-8354-214449FDD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86458"/>
              </p:ext>
            </p:extLst>
          </p:nvPr>
        </p:nvGraphicFramePr>
        <p:xfrm>
          <a:off x="5005388" y="779463"/>
          <a:ext cx="4967287" cy="329184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3455164515"/>
                    </a:ext>
                  </a:extLst>
                </a:gridCol>
                <a:gridCol w="3671887">
                  <a:extLst>
                    <a:ext uri="{9D8B030D-6E8A-4147-A177-3AD203B41FA5}">
                      <a16:colId xmlns:a16="http://schemas.microsoft.com/office/drawing/2014/main" val="4126269401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属性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说明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98966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.ndim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秩，即轴的数量或维度的数量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002198"/>
                  </a:ext>
                </a:extLst>
              </a:tr>
              <a:tr h="484188"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.shape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ndarray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对象的尺度，对于矩阵，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n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行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m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列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698487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.size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ndarray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对象元素的个数，相当于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.shape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中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n*m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的值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898895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.dtype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ndarray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对象的元素类型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431555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.itemsize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2000"/>
                        </a:lnSpc>
                        <a:buClr>
                          <a:srgbClr val="CC3300"/>
                        </a:buClr>
                        <a:buSzPct val="100000"/>
                        <a:buFont typeface="Wingdings" panose="05000000000000000000" pitchFamily="2" charset="2"/>
                        <a:defRPr sz="22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457200">
                        <a:lnSpc>
                          <a:spcPct val="112000"/>
                        </a:lnSpc>
                        <a:buClr>
                          <a:srgbClr val="CC66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2pPr>
                      <a:lvl3pPr marL="914400">
                        <a:lnSpc>
                          <a:spcPct val="112000"/>
                        </a:lnSpc>
                        <a:buClr>
                          <a:srgbClr val="FFFF00"/>
                        </a:buClr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3pPr>
                      <a:lvl4pPr marL="1371600">
                        <a:lnSpc>
                          <a:spcPct val="112000"/>
                        </a:lnSpc>
                        <a:buClr>
                          <a:srgbClr val="FFCC00"/>
                        </a:buClr>
                        <a:buSzPct val="100000"/>
                        <a:buFont typeface="Wingdings" panose="05000000000000000000" pitchFamily="2" charset="2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4pPr>
                      <a:lvl5pPr marL="1828800">
                        <a:lnSpc>
                          <a:spcPct val="112000"/>
                        </a:lnSpc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5pPr>
                      <a:lvl6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6pPr>
                      <a:lvl7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7pPr>
                      <a:lvl8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8pPr>
                      <a:lvl9pPr indent="-228600" eaLnBrk="0" fontAlgn="base" hangingPunct="0">
                        <a:lnSpc>
                          <a:spcPct val="11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b="1">
                          <a:solidFill>
                            <a:srgbClr val="E6E6E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ndarray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ZSongTi" pitchFamily="32" charset="0"/>
                          <a:ea typeface="宋体" panose="02010600030101010101" pitchFamily="2" charset="-122"/>
                          <a:cs typeface="FZSongTi" pitchFamily="32" charset="0"/>
                        </a:rPr>
                        <a:t>对象中每个元素的大小，以字节为单位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379994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35D9714-53E8-44A6-A60F-219B4CE34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4211638"/>
            <a:ext cx="7234237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B79ED3-7EEC-47C2-91AD-DFF959933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771775"/>
            <a:ext cx="4652962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0D773-57E4-4076-B659-4D3E7187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 </a:t>
            </a:r>
            <a:r>
              <a:rPr lang="zh-CN" altLang="en-US" dirty="0"/>
              <a:t>数据挖掘</a:t>
            </a:r>
            <a:r>
              <a:rPr lang="en-US" altLang="zh-CN" dirty="0" err="1"/>
              <a:t>sklearn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73D876-38A7-4080-A106-BF91E22B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数据挖掘三大基本任务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C000"/>
                </a:solidFill>
              </a:rPr>
              <a:t>分类预测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(Classification and Prediction)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FF0000"/>
                </a:solidFill>
              </a:rPr>
              <a:t>KNN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GNB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</a:t>
            </a:r>
            <a:r>
              <a:rPr lang="zh-CN" altLang="en-US" dirty="0"/>
              <a:t>、决策树、</a:t>
            </a:r>
            <a:r>
              <a:rPr lang="en-US" altLang="zh-CN" dirty="0"/>
              <a:t>SVM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线性回归</a:t>
            </a:r>
            <a:r>
              <a:rPr lang="zh-CN" altLang="en-US" dirty="0"/>
              <a:t>、神经网络等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C000"/>
                </a:solidFill>
              </a:rPr>
              <a:t>聚类分析</a:t>
            </a:r>
            <a:r>
              <a:rPr lang="en-US" altLang="zh-CN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(Clustering Analysis)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FF0000"/>
                </a:solidFill>
              </a:rPr>
              <a:t>k-</a:t>
            </a:r>
            <a:r>
              <a:rPr lang="zh-CN" altLang="en-US" dirty="0">
                <a:solidFill>
                  <a:srgbClr val="FF0000"/>
                </a:solidFill>
              </a:rPr>
              <a:t>均值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C000"/>
                </a:solidFill>
              </a:rPr>
              <a:t>关联规则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(Association Rule)</a:t>
            </a:r>
            <a:r>
              <a:rPr lang="zh-CN" altLang="en-US" dirty="0"/>
              <a:t>：</a:t>
            </a:r>
            <a:r>
              <a:rPr lang="en-US" altLang="zh-CN" dirty="0" err="1"/>
              <a:t>Apriori</a:t>
            </a:r>
            <a:r>
              <a:rPr lang="zh-CN" altLang="en-US" dirty="0"/>
              <a:t>算法等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C000"/>
                </a:solidFill>
              </a:rPr>
              <a:t>机器学习</a:t>
            </a:r>
            <a:r>
              <a:rPr lang="zh-CN" altLang="en-US" dirty="0"/>
              <a:t>是数据挖掘的</a:t>
            </a:r>
            <a:r>
              <a:rPr lang="zh-CN" altLang="en-US" dirty="0">
                <a:solidFill>
                  <a:srgbClr val="FFC000"/>
                </a:solidFill>
              </a:rPr>
              <a:t>算法支撑，主要</a:t>
            </a:r>
            <a:r>
              <a:rPr lang="zh-CN" altLang="en-US" dirty="0">
                <a:solidFill>
                  <a:schemeClr val="bg1"/>
                </a:solidFill>
              </a:rPr>
              <a:t>包括三种学习方式：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rgbClr val="FFC000"/>
                </a:solidFill>
              </a:rPr>
              <a:t>有监督学习</a:t>
            </a:r>
            <a:r>
              <a:rPr lang="en-US" altLang="zh-CN" sz="2400" b="1" dirty="0"/>
              <a:t>(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supervised learning</a:t>
            </a:r>
            <a:r>
              <a:rPr lang="en-US" altLang="zh-CN" sz="2400" b="1" dirty="0"/>
              <a:t>)</a:t>
            </a:r>
          </a:p>
          <a:p>
            <a:pPr lvl="1"/>
            <a:r>
              <a:rPr lang="zh-CN" altLang="en-US" dirty="0">
                <a:solidFill>
                  <a:srgbClr val="FFC000"/>
                </a:solidFill>
              </a:rPr>
              <a:t>无监督学习</a:t>
            </a:r>
            <a:r>
              <a:rPr lang="en-US" altLang="zh-CN" sz="2400" b="1" dirty="0"/>
              <a:t>(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unsupervised learning</a:t>
            </a:r>
            <a:r>
              <a:rPr lang="en-US" altLang="zh-CN" sz="2400" b="1" dirty="0"/>
              <a:t>)</a:t>
            </a:r>
          </a:p>
          <a:p>
            <a:pPr lvl="1"/>
            <a:r>
              <a:rPr lang="zh-CN" altLang="en-US" dirty="0">
                <a:solidFill>
                  <a:srgbClr val="FFC000"/>
                </a:solidFill>
              </a:rPr>
              <a:t>强化学习</a:t>
            </a:r>
            <a:r>
              <a:rPr lang="en-US" altLang="zh-CN" sz="2400" b="1" dirty="0"/>
              <a:t>(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reinforcement learning</a:t>
            </a:r>
            <a:r>
              <a:rPr lang="en-US" altLang="zh-CN" sz="2400" b="1" dirty="0"/>
              <a:t>)</a:t>
            </a:r>
          </a:p>
          <a:p>
            <a:pPr lvl="1"/>
            <a:endParaRPr lang="en-US" altLang="zh-CN" dirty="0">
              <a:solidFill>
                <a:srgbClr val="FFC000"/>
              </a:solidFill>
            </a:endParaRPr>
          </a:p>
          <a:p>
            <a:pPr lvl="1"/>
            <a:endParaRPr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01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645A5-45A9-4049-BE90-C964EF12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6.3-1 </a:t>
            </a:r>
            <a:r>
              <a:rPr lang="zh-CN" altLang="en-US" dirty="0"/>
              <a:t>数据挖掘算法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1BA6A-B425-4056-81AB-3D6E74A9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数据挖掘算法一览表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仅简要介绍</a:t>
            </a:r>
            <a:r>
              <a:rPr lang="en-US" altLang="zh-CN" dirty="0">
                <a:solidFill>
                  <a:srgbClr val="FFC000"/>
                </a:solidFill>
              </a:rPr>
              <a:t>KNN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C000"/>
                </a:solidFill>
              </a:rPr>
              <a:t>GNB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C000"/>
                </a:solidFill>
              </a:rPr>
              <a:t>线性回归</a:t>
            </a:r>
            <a:r>
              <a:rPr lang="zh-CN" altLang="en-US" dirty="0"/>
              <a:t>以及</a:t>
            </a:r>
            <a:r>
              <a:rPr lang="en-US" altLang="zh-CN" dirty="0">
                <a:solidFill>
                  <a:srgbClr val="FFC000"/>
                </a:solidFill>
              </a:rPr>
              <a:t>Logistic</a:t>
            </a:r>
            <a:r>
              <a:rPr lang="zh-CN" altLang="en-US" dirty="0">
                <a:solidFill>
                  <a:srgbClr val="FFC000"/>
                </a:solidFill>
              </a:rPr>
              <a:t>回归</a:t>
            </a:r>
            <a:r>
              <a:rPr lang="zh-CN" altLang="en-US" dirty="0"/>
              <a:t>算法，其余算法自学！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390FA8-CB02-4EFF-B1D0-E5C2E7BD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56" y="1439577"/>
            <a:ext cx="673908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70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9D63E-E544-40E7-B3A9-D8297DED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6.3-1 </a:t>
            </a:r>
            <a:r>
              <a:rPr lang="zh-CN" altLang="en-US" dirty="0"/>
              <a:t>数据挖掘算法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FC2C88-96E3-42BF-8C11-0C528DEF4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</a:rPr>
              <a:t>分类器</a:t>
            </a:r>
            <a:r>
              <a:rPr lang="en-US" altLang="zh-CN" sz="2800" dirty="0"/>
              <a:t>(classifier)</a:t>
            </a:r>
            <a:r>
              <a:rPr lang="zh-CN" altLang="en-US" sz="2800" dirty="0"/>
              <a:t>的目标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lvl="1" algn="just"/>
            <a:r>
              <a:rPr lang="zh-CN" altLang="en-US" sz="2200" dirty="0"/>
              <a:t>数据挖掘中的</a:t>
            </a:r>
            <a:r>
              <a:rPr lang="zh-CN" altLang="en-US" sz="2200" dirty="0">
                <a:solidFill>
                  <a:srgbClr val="FFC000"/>
                </a:solidFill>
              </a:rPr>
              <a:t>分类</a:t>
            </a:r>
            <a:r>
              <a:rPr lang="en-US" altLang="zh-CN" sz="2200" dirty="0">
                <a:solidFill>
                  <a:srgbClr val="FFC000"/>
                </a:solidFill>
              </a:rPr>
              <a:t>(classification)</a:t>
            </a:r>
            <a:r>
              <a:rPr lang="zh-CN" altLang="en-US" sz="2200" dirty="0">
                <a:solidFill>
                  <a:srgbClr val="FFC000"/>
                </a:solidFill>
              </a:rPr>
              <a:t>任务</a:t>
            </a:r>
            <a:r>
              <a:rPr lang="zh-CN" altLang="zh-CN" sz="2200" dirty="0"/>
              <a:t>，是在若干样本数据上，学习到一个模型，然后用这个模型对新数据进行预测</a:t>
            </a:r>
            <a:r>
              <a:rPr lang="zh-CN" altLang="en-US" sz="2200" dirty="0"/>
              <a:t>（</a:t>
            </a:r>
            <a:r>
              <a:rPr lang="zh-CN" altLang="en-US" sz="2200" dirty="0">
                <a:solidFill>
                  <a:srgbClr val="FFC000"/>
                </a:solidFill>
              </a:rPr>
              <a:t>分类</a:t>
            </a:r>
            <a:r>
              <a:rPr lang="zh-CN" altLang="en-US" sz="2200" dirty="0"/>
              <a:t>）</a:t>
            </a:r>
            <a:r>
              <a:rPr lang="zh-CN" altLang="zh-CN" sz="2200" dirty="0"/>
              <a:t>。</a:t>
            </a:r>
            <a:endParaRPr lang="en-US" altLang="zh-CN" sz="2200" dirty="0"/>
          </a:p>
          <a:p>
            <a:pPr lvl="1" algn="just"/>
            <a:endParaRPr lang="en-US" altLang="zh-CN" sz="2200" dirty="0"/>
          </a:p>
          <a:p>
            <a:pPr lvl="1" algn="just"/>
            <a:r>
              <a:rPr lang="zh-CN" altLang="en-US" sz="2200" dirty="0">
                <a:latin typeface="宋体" panose="02010600030101010101" pitchFamily="2" charset="-122"/>
              </a:rPr>
              <a:t>分类的目的是获得一个分类函数或分类模型</a:t>
            </a:r>
            <a:r>
              <a:rPr lang="en-US" altLang="zh-CN" sz="2200" dirty="0">
                <a:latin typeface="宋体" panose="02010600030101010101" pitchFamily="2" charset="-122"/>
              </a:rPr>
              <a:t>(</a:t>
            </a:r>
            <a:r>
              <a:rPr lang="zh-CN" altLang="en-US" sz="2200" dirty="0">
                <a:latin typeface="宋体" panose="02010600030101010101" pitchFamily="2" charset="-122"/>
              </a:rPr>
              <a:t>也常常称作</a:t>
            </a:r>
            <a:r>
              <a:rPr lang="zh-CN" altLang="en-US" sz="2200" dirty="0">
                <a:solidFill>
                  <a:srgbClr val="FFC000"/>
                </a:solidFill>
                <a:latin typeface="宋体" panose="02010600030101010101" pitchFamily="2" charset="-122"/>
              </a:rPr>
              <a:t>分类器</a:t>
            </a:r>
            <a:r>
              <a:rPr lang="en-US" altLang="zh-CN" sz="2200" dirty="0">
                <a:latin typeface="宋体" panose="02010600030101010101" pitchFamily="2" charset="-122"/>
              </a:rPr>
              <a:t>)</a:t>
            </a:r>
            <a:r>
              <a:rPr lang="zh-CN" altLang="en-US" sz="2200" dirty="0">
                <a:latin typeface="宋体" panose="02010600030101010101" pitchFamily="2" charset="-122"/>
              </a:rPr>
              <a:t>，该模型能把数据样本映射到某一个</a:t>
            </a:r>
            <a:r>
              <a:rPr lang="zh-CN" altLang="en-US" sz="2200" dirty="0">
                <a:solidFill>
                  <a:srgbClr val="FFC000"/>
                </a:solidFill>
                <a:latin typeface="宋体" panose="02010600030101010101" pitchFamily="2" charset="-122"/>
              </a:rPr>
              <a:t>给定类别</a:t>
            </a:r>
            <a:r>
              <a:rPr lang="zh-CN" altLang="en-US" sz="2200" dirty="0">
                <a:latin typeface="宋体" panose="02010600030101010101" pitchFamily="2" charset="-122"/>
              </a:rPr>
              <a:t>。</a:t>
            </a:r>
            <a:endParaRPr lang="en-US" altLang="zh-CN" sz="2200" dirty="0">
              <a:latin typeface="宋体" panose="02010600030101010101" pitchFamily="2" charset="-122"/>
            </a:endParaRPr>
          </a:p>
          <a:p>
            <a:pPr lvl="2" algn="just"/>
            <a:r>
              <a:rPr lang="zh-CN" altLang="en-US" sz="2000" dirty="0">
                <a:latin typeface="宋体" panose="02010600030101010101" pitchFamily="2" charset="-122"/>
              </a:rPr>
              <a:t>如预测明天的天气是</a:t>
            </a:r>
            <a:r>
              <a:rPr lang="zh-CN" altLang="en-US" sz="2000" dirty="0">
                <a:solidFill>
                  <a:srgbClr val="FFC000"/>
                </a:solidFill>
                <a:latin typeface="宋体" panose="02010600030101010101" pitchFamily="2" charset="-122"/>
              </a:rPr>
              <a:t>晴天、雨天还是阴天？</a:t>
            </a:r>
            <a:r>
              <a:rPr lang="en-US" altLang="zh-CN" sz="2000" dirty="0">
                <a:solidFill>
                  <a:srgbClr val="FFFF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FFFF00"/>
                </a:solidFill>
                <a:latin typeface="宋体" panose="02010600030101010101" pitchFamily="2" charset="-122"/>
              </a:rPr>
              <a:t>三分类问题</a:t>
            </a:r>
            <a:r>
              <a:rPr lang="en-US" altLang="zh-CN" sz="2000" dirty="0">
                <a:solidFill>
                  <a:srgbClr val="FFFF00"/>
                </a:solidFill>
                <a:latin typeface="宋体" panose="02010600030101010101" pitchFamily="2" charset="-122"/>
              </a:rPr>
              <a:t>)</a:t>
            </a:r>
          </a:p>
          <a:p>
            <a:pPr lvl="2" algn="just"/>
            <a:endParaRPr lang="en-US" altLang="zh-CN" sz="2000" dirty="0">
              <a:solidFill>
                <a:srgbClr val="FFFF00"/>
              </a:solidFill>
              <a:latin typeface="宋体" panose="02010600030101010101" pitchFamily="2" charset="-122"/>
            </a:endParaRPr>
          </a:p>
          <a:p>
            <a:pPr lvl="2" algn="just"/>
            <a:endParaRPr lang="en-US" altLang="zh-CN" sz="2000" dirty="0">
              <a:solidFill>
                <a:srgbClr val="FFFF00"/>
              </a:solidFill>
              <a:latin typeface="宋体" panose="02010600030101010101" pitchFamily="2" charset="-122"/>
            </a:endParaRPr>
          </a:p>
          <a:p>
            <a:pPr lvl="2" algn="just"/>
            <a:endParaRPr lang="en-US" altLang="zh-CN" sz="2000" dirty="0">
              <a:solidFill>
                <a:srgbClr val="FFFF00"/>
              </a:solidFill>
              <a:latin typeface="宋体" panose="02010600030101010101" pitchFamily="2" charset="-122"/>
            </a:endParaRPr>
          </a:p>
          <a:p>
            <a:pPr lvl="2" algn="just"/>
            <a:endParaRPr lang="en-US" altLang="zh-CN" sz="2000" dirty="0">
              <a:solidFill>
                <a:srgbClr val="FFFF00"/>
              </a:solidFill>
              <a:latin typeface="宋体" panose="02010600030101010101" pitchFamily="2" charset="-122"/>
            </a:endParaRPr>
          </a:p>
          <a:p>
            <a:pPr lvl="1" algn="just"/>
            <a:endParaRPr lang="en-US" altLang="zh-CN" sz="2400" dirty="0"/>
          </a:p>
          <a:p>
            <a:pPr lvl="1" algn="just"/>
            <a:r>
              <a:rPr lang="zh-CN" altLang="zh-CN" sz="2200" dirty="0">
                <a:solidFill>
                  <a:schemeClr val="bg1"/>
                </a:solidFill>
              </a:rPr>
              <a:t>每个样本</a:t>
            </a:r>
            <a:r>
              <a:rPr lang="zh-CN" altLang="en-US" sz="2200" dirty="0">
                <a:solidFill>
                  <a:schemeClr val="bg1"/>
                </a:solidFill>
              </a:rPr>
              <a:t>一般由</a:t>
            </a:r>
            <a:r>
              <a:rPr lang="zh-CN" altLang="zh-CN" sz="2200" dirty="0">
                <a:solidFill>
                  <a:schemeClr val="bg1"/>
                </a:solidFill>
              </a:rPr>
              <a:t>多个元素</a:t>
            </a:r>
            <a:r>
              <a:rPr lang="en-US" altLang="zh-CN" sz="2200" dirty="0">
                <a:solidFill>
                  <a:schemeClr val="bg1"/>
                </a:solidFill>
              </a:rPr>
              <a:t>(</a:t>
            </a:r>
            <a:r>
              <a:rPr lang="zh-CN" altLang="zh-CN" sz="2200" dirty="0">
                <a:solidFill>
                  <a:schemeClr val="bg1"/>
                </a:solidFill>
              </a:rPr>
              <a:t>数字</a:t>
            </a:r>
            <a:r>
              <a:rPr lang="en-US" altLang="zh-CN" sz="2200" dirty="0">
                <a:solidFill>
                  <a:schemeClr val="bg1"/>
                </a:solidFill>
              </a:rPr>
              <a:t>)</a:t>
            </a:r>
            <a:r>
              <a:rPr lang="zh-CN" altLang="en-US" sz="2200" dirty="0">
                <a:solidFill>
                  <a:schemeClr val="bg1"/>
                </a:solidFill>
              </a:rPr>
              <a:t>表示</a:t>
            </a:r>
            <a:r>
              <a:rPr lang="zh-CN" altLang="zh-CN" sz="2200" dirty="0">
                <a:solidFill>
                  <a:schemeClr val="bg1"/>
                </a:solidFill>
              </a:rPr>
              <a:t>，则称为多维数据或者多变量数据</a:t>
            </a:r>
            <a:r>
              <a:rPr lang="en-US" altLang="zh-CN" sz="2200" dirty="0">
                <a:solidFill>
                  <a:schemeClr val="bg1"/>
                </a:solidFill>
              </a:rPr>
              <a:t>(Multi-Dimensional/Multivariate Data)</a:t>
            </a:r>
            <a:r>
              <a:rPr lang="zh-CN" altLang="zh-CN" sz="2200" dirty="0">
                <a:solidFill>
                  <a:schemeClr val="bg1"/>
                </a:solidFill>
              </a:rPr>
              <a:t>，每个变量称为一个</a:t>
            </a:r>
            <a:r>
              <a:rPr lang="zh-CN" altLang="zh-CN" sz="2200" dirty="0">
                <a:solidFill>
                  <a:srgbClr val="FFC000"/>
                </a:solidFill>
              </a:rPr>
              <a:t>特征</a:t>
            </a:r>
            <a:r>
              <a:rPr lang="en-US" altLang="zh-CN" sz="2200" dirty="0">
                <a:solidFill>
                  <a:schemeClr val="bg1"/>
                </a:solidFill>
              </a:rPr>
              <a:t>(</a:t>
            </a:r>
            <a:r>
              <a:rPr lang="en-US" altLang="zh-CN" sz="2200" dirty="0">
                <a:solidFill>
                  <a:srgbClr val="FFFF00"/>
                </a:solidFill>
              </a:rPr>
              <a:t>Feature</a:t>
            </a:r>
            <a:r>
              <a:rPr lang="en-US" altLang="zh-CN" sz="2200" dirty="0">
                <a:solidFill>
                  <a:schemeClr val="bg1"/>
                </a:solidFill>
              </a:rPr>
              <a:t>)</a:t>
            </a:r>
            <a:r>
              <a:rPr lang="zh-CN" altLang="en-US" sz="2200" dirty="0">
                <a:solidFill>
                  <a:schemeClr val="bg1"/>
                </a:solidFill>
              </a:rPr>
              <a:t>，从而样本一般由一个</a:t>
            </a:r>
            <a:r>
              <a:rPr lang="zh-CN" altLang="en-US" sz="2200" dirty="0">
                <a:solidFill>
                  <a:srgbClr val="FFC000"/>
                </a:solidFill>
              </a:rPr>
              <a:t>特征向量</a:t>
            </a:r>
            <a:r>
              <a:rPr lang="en-US" altLang="zh-CN" sz="2200" dirty="0">
                <a:solidFill>
                  <a:srgbClr val="FFFF00"/>
                </a:solidFill>
              </a:rPr>
              <a:t>(feature vector)</a:t>
            </a:r>
            <a:r>
              <a:rPr lang="zh-CN" altLang="en-US" sz="2200" dirty="0">
                <a:solidFill>
                  <a:schemeClr val="bg1"/>
                </a:solidFill>
              </a:rPr>
              <a:t>表示</a:t>
            </a:r>
            <a:r>
              <a:rPr lang="zh-CN" altLang="zh-CN" sz="2200" dirty="0">
                <a:solidFill>
                  <a:schemeClr val="bg1"/>
                </a:solidFill>
              </a:rPr>
              <a:t>。</a:t>
            </a:r>
          </a:p>
          <a:p>
            <a:pPr lvl="1"/>
            <a:endParaRPr lang="zh-CN" altLang="en-US" sz="2200" dirty="0">
              <a:latin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FD2F2E-BCA6-4835-962B-8E15EE62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80" y="3851845"/>
            <a:ext cx="4968552" cy="13078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25774C-B9EC-44A0-B385-B236339D4185}"/>
              </a:ext>
            </a:extLst>
          </p:cNvPr>
          <p:cNvSpPr txBox="1"/>
          <p:nvPr/>
        </p:nvSpPr>
        <p:spPr>
          <a:xfrm>
            <a:off x="6285355" y="4101306"/>
            <a:ext cx="330808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</a:rPr>
              <a:t>结构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可以很丰富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F777D-4C53-47DA-9BC8-8A895C85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6.3-1 </a:t>
            </a:r>
            <a:r>
              <a:rPr lang="zh-CN" altLang="en-US" dirty="0"/>
              <a:t>数据挖掘算法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376C13-F065-4E2E-94E1-5DEE5E836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K</a:t>
                </a:r>
                <a:r>
                  <a:rPr lang="zh-CN" altLang="en-US" dirty="0"/>
                  <a:t>最近邻</a:t>
                </a:r>
                <a:r>
                  <a:rPr lang="en-US" altLang="zh-CN" dirty="0"/>
                  <a:t>(KNN)</a:t>
                </a:r>
              </a:p>
              <a:p>
                <a:pPr lvl="1"/>
                <a:r>
                  <a:rPr lang="zh-CN" altLang="en-US" sz="2400" dirty="0">
                    <a:latin typeface="+mn-lt"/>
                  </a:rPr>
                  <a:t>就是</a:t>
                </a:r>
                <a:r>
                  <a:rPr lang="zh-CN" altLang="en-US" dirty="0">
                    <a:latin typeface="+mn-lt"/>
                  </a:rPr>
                  <a:t>针对</a:t>
                </a:r>
                <a:r>
                  <a:rPr lang="zh-CN" altLang="en-US" sz="2400" dirty="0">
                    <a:latin typeface="+mn-lt"/>
                  </a:rPr>
                  <a:t>未知类标号的新样例，在已知类标号的训练集中，找出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>
                    <a:solidFill>
                      <a:srgbClr val="FFC000"/>
                    </a:solidFill>
                    <a:latin typeface="+mn-lt"/>
                  </a:rPr>
                  <a:t>个最相似</a:t>
                </a:r>
                <a:r>
                  <a:rPr lang="zh-CN" altLang="en-US" sz="2400" dirty="0">
                    <a:latin typeface="+mn-lt"/>
                  </a:rPr>
                  <a:t>实例，进行</a:t>
                </a:r>
                <a:r>
                  <a:rPr lang="zh-CN" altLang="en-US" sz="2400" dirty="0">
                    <a:solidFill>
                      <a:srgbClr val="FFC000"/>
                    </a:solidFill>
                    <a:latin typeface="+mn-lt"/>
                  </a:rPr>
                  <a:t>即时</a:t>
                </a:r>
                <a:r>
                  <a:rPr lang="zh-CN" altLang="en-US" sz="2400" dirty="0">
                    <a:latin typeface="+mn-lt"/>
                  </a:rPr>
                  <a:t>分类。</a:t>
                </a:r>
                <a:endParaRPr lang="en-US" altLang="zh-CN" sz="2400" dirty="0">
                  <a:latin typeface="+mn-lt"/>
                </a:endParaRPr>
              </a:p>
              <a:p>
                <a:pPr lvl="1"/>
                <a:endParaRPr lang="en-US" altLang="zh-CN" sz="2400" dirty="0">
                  <a:latin typeface="+mn-lt"/>
                </a:endParaRPr>
              </a:p>
              <a:p>
                <a:pPr lvl="1"/>
                <a:r>
                  <a:rPr lang="zh-CN" altLang="en-US" sz="2400" b="0" dirty="0">
                    <a:latin typeface="+mn-lt"/>
                    <a:cs typeface="Times New Roman" panose="02020603050405020304" pitchFamily="18" charset="0"/>
                  </a:rPr>
                  <a:t>算法特点：</a:t>
                </a:r>
                <a:endParaRPr lang="en-US" altLang="zh-CN" sz="2400" b="0" dirty="0">
                  <a:latin typeface="+mn-lt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b="1" dirty="0">
                    <a:latin typeface="+mn-lt"/>
                    <a:cs typeface="Times New Roman" panose="02020603050405020304" pitchFamily="18" charset="0"/>
                  </a:rPr>
                  <a:t>这种方法为</a:t>
                </a:r>
                <a:r>
                  <a:rPr lang="zh-CN" altLang="en-US" b="1" dirty="0">
                    <a:solidFill>
                      <a:srgbClr val="FFC000"/>
                    </a:solidFill>
                    <a:latin typeface="+mn-lt"/>
                    <a:cs typeface="Times New Roman" panose="02020603050405020304" pitchFamily="18" charset="0"/>
                  </a:rPr>
                  <a:t>局部逼近</a:t>
                </a:r>
                <a:r>
                  <a:rPr lang="zh-CN" altLang="en-US" b="1" dirty="0">
                    <a:latin typeface="+mn-lt"/>
                    <a:cs typeface="Times New Roman" panose="02020603050405020304" pitchFamily="18" charset="0"/>
                  </a:rPr>
                  <a:t>，复杂度低，不失为一个方法。</a:t>
                </a:r>
                <a:endParaRPr lang="en-US" altLang="zh-CN" b="1" dirty="0">
                  <a:latin typeface="+mn-lt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zh-CN" altLang="en-US" b="1" dirty="0">
                    <a:latin typeface="+mn-lt"/>
                    <a:cs typeface="Times New Roman" panose="02020603050405020304" pitchFamily="18" charset="0"/>
                  </a:rPr>
                  <a:t>这是一种</a:t>
                </a:r>
                <a:r>
                  <a:rPr lang="zh-CN" altLang="en-US" b="1" dirty="0">
                    <a:solidFill>
                      <a:srgbClr val="FFC000"/>
                    </a:solidFill>
                    <a:latin typeface="+mn-lt"/>
                    <a:cs typeface="Times New Roman" panose="02020603050405020304" pitchFamily="18" charset="0"/>
                  </a:rPr>
                  <a:t>基于示例</a:t>
                </a:r>
                <a:r>
                  <a:rPr lang="zh-CN" altLang="en-US" b="1" dirty="0">
                    <a:latin typeface="+mn-lt"/>
                    <a:cs typeface="Times New Roman" panose="02020603050405020304" pitchFamily="18" charset="0"/>
                  </a:rPr>
                  <a:t>的学习方法</a:t>
                </a:r>
                <a:endParaRPr lang="en-US" altLang="zh-CN" b="1" dirty="0">
                  <a:latin typeface="+mn-lt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C000"/>
                    </a:solidFill>
                    <a:latin typeface="+mn-lt"/>
                    <a:cs typeface="Times New Roman" panose="02020603050405020304" pitchFamily="18" charset="0"/>
                  </a:rPr>
                  <a:t>事先不给出学习模型</a:t>
                </a:r>
                <a:r>
                  <a:rPr lang="zh-CN" altLang="en-US" b="1" dirty="0">
                    <a:latin typeface="+mn-lt"/>
                    <a:cs typeface="Times New Roman" panose="02020603050405020304" pitchFamily="18" charset="0"/>
                  </a:rPr>
                  <a:t>，所以把它称作是一种</a:t>
                </a:r>
                <a:r>
                  <a:rPr lang="zh-CN" altLang="en-US" b="1" dirty="0">
                    <a:solidFill>
                      <a:srgbClr val="FFC000"/>
                    </a:solidFill>
                    <a:latin typeface="+mn-lt"/>
                    <a:cs typeface="Times New Roman" panose="02020603050405020304" pitchFamily="18" charset="0"/>
                  </a:rPr>
                  <a:t>懒惰的</a:t>
                </a:r>
                <a:r>
                  <a:rPr lang="en-US" altLang="zh-CN" b="1" dirty="0">
                    <a:solidFill>
                      <a:srgbClr val="FFC000"/>
                    </a:solidFill>
                    <a:latin typeface="+mn-lt"/>
                    <a:cs typeface="Times New Roman" panose="02020603050405020304" pitchFamily="18" charset="0"/>
                  </a:rPr>
                  <a:t>(lazy)</a:t>
                </a:r>
                <a:r>
                  <a:rPr lang="zh-CN" altLang="en-US" b="1" dirty="0">
                    <a:solidFill>
                      <a:srgbClr val="FFC000"/>
                    </a:solidFill>
                    <a:latin typeface="+mn-lt"/>
                    <a:cs typeface="Times New Roman" panose="02020603050405020304" pitchFamily="18" charset="0"/>
                  </a:rPr>
                  <a:t>或基于要求的</a:t>
                </a:r>
                <a:r>
                  <a:rPr lang="zh-CN" altLang="en-US" b="1" dirty="0">
                    <a:latin typeface="+mn-lt"/>
                    <a:cs typeface="Times New Roman" panose="02020603050405020304" pitchFamily="18" charset="0"/>
                  </a:rPr>
                  <a:t>学习方法。</a:t>
                </a:r>
                <a:endParaRPr lang="zh-CN" altLang="en-US" dirty="0">
                  <a:latin typeface="+mn-lt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376C13-F065-4E2E-94E1-5DEE5E836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88" t="-1534" r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47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DF03A7C8-4577-4E4A-8CD3-62ED8B75D8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6.3-1 </a:t>
            </a:r>
            <a:r>
              <a:rPr lang="zh-CN" altLang="en-US" dirty="0"/>
              <a:t>数据挖掘算法        </a:t>
            </a:r>
            <a:r>
              <a:rPr lang="en-US" altLang="zh-CN" dirty="0">
                <a:solidFill>
                  <a:srgbClr val="FFC000"/>
                </a:solidFill>
              </a:rPr>
              <a:t>k-</a:t>
            </a:r>
            <a:r>
              <a:rPr lang="zh-CN" altLang="en-US" dirty="0">
                <a:solidFill>
                  <a:srgbClr val="FFC000"/>
                </a:solidFill>
              </a:rPr>
              <a:t>最近邻算法</a:t>
            </a:r>
          </a:p>
        </p:txBody>
      </p:sp>
      <p:sp>
        <p:nvSpPr>
          <p:cNvPr id="11267" name="Oval 3">
            <a:extLst>
              <a:ext uri="{FF2B5EF4-FFF2-40B4-BE49-F238E27FC236}">
                <a16:creationId xmlns:a16="http://schemas.microsoft.com/office/drawing/2014/main" id="{6DC8A867-E847-4892-9344-BA19072C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142" y="2827879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68" name="Oval 4">
            <a:extLst>
              <a:ext uri="{FF2B5EF4-FFF2-40B4-BE49-F238E27FC236}">
                <a16:creationId xmlns:a16="http://schemas.microsoft.com/office/drawing/2014/main" id="{DDB95291-2DAD-4368-B95D-E6B0B6C4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898" y="3382605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69" name="Oval 5">
            <a:extLst>
              <a:ext uri="{FF2B5EF4-FFF2-40B4-BE49-F238E27FC236}">
                <a16:creationId xmlns:a16="http://schemas.microsoft.com/office/drawing/2014/main" id="{7D329D85-9CA9-4554-A940-D8D87196B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131" y="3382605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70" name="Oval 6">
            <a:extLst>
              <a:ext uri="{FF2B5EF4-FFF2-40B4-BE49-F238E27FC236}">
                <a16:creationId xmlns:a16="http://schemas.microsoft.com/office/drawing/2014/main" id="{FC987F78-1801-451C-9E2F-539C2A3BB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0364" y="3144616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71" name="Oval 7">
            <a:extLst>
              <a:ext uri="{FF2B5EF4-FFF2-40B4-BE49-F238E27FC236}">
                <a16:creationId xmlns:a16="http://schemas.microsoft.com/office/drawing/2014/main" id="{FDBB1A38-A02D-4D12-91CC-5FBEA6054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0364" y="2827879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72" name="Oval 8">
            <a:extLst>
              <a:ext uri="{FF2B5EF4-FFF2-40B4-BE49-F238E27FC236}">
                <a16:creationId xmlns:a16="http://schemas.microsoft.com/office/drawing/2014/main" id="{DE07F722-914A-4B4F-AEA8-E101E6CE1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121" y="2509392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73" name="Oval 9">
            <a:extLst>
              <a:ext uri="{FF2B5EF4-FFF2-40B4-BE49-F238E27FC236}">
                <a16:creationId xmlns:a16="http://schemas.microsoft.com/office/drawing/2014/main" id="{D94C4B62-7C94-47B3-BC0D-8B6981469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142" y="2351899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74" name="Oval 10">
            <a:extLst>
              <a:ext uri="{FF2B5EF4-FFF2-40B4-BE49-F238E27FC236}">
                <a16:creationId xmlns:a16="http://schemas.microsoft.com/office/drawing/2014/main" id="{B3B33665-399D-4337-8325-A08509C15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908" y="2827879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75" name="Oval 11">
            <a:extLst>
              <a:ext uri="{FF2B5EF4-FFF2-40B4-BE49-F238E27FC236}">
                <a16:creationId xmlns:a16="http://schemas.microsoft.com/office/drawing/2014/main" id="{DB3C452D-B192-4560-BA10-0170849CD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172" y="2985372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76" name="Oval 12">
            <a:extLst>
              <a:ext uri="{FF2B5EF4-FFF2-40B4-BE49-F238E27FC236}">
                <a16:creationId xmlns:a16="http://schemas.microsoft.com/office/drawing/2014/main" id="{559F0E2E-912B-4A38-B934-770E9CD73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172" y="2430646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77" name="Oval 13">
            <a:extLst>
              <a:ext uri="{FF2B5EF4-FFF2-40B4-BE49-F238E27FC236}">
                <a16:creationId xmlns:a16="http://schemas.microsoft.com/office/drawing/2014/main" id="{99CBEB77-F301-46D8-BA06-B77607DC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8666" y="3463102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78" name="Oval 14">
            <a:extLst>
              <a:ext uri="{FF2B5EF4-FFF2-40B4-BE49-F238E27FC236}">
                <a16:creationId xmlns:a16="http://schemas.microsoft.com/office/drawing/2014/main" id="{962DEB40-8732-4316-8DBA-7A66060CC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282" y="2906626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79" name="Oval 15">
            <a:extLst>
              <a:ext uri="{FF2B5EF4-FFF2-40B4-BE49-F238E27FC236}">
                <a16:creationId xmlns:a16="http://schemas.microsoft.com/office/drawing/2014/main" id="{B1B58B68-3BDE-4126-BF4F-E129CC83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039" y="3461351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80" name="Oval 16">
            <a:extLst>
              <a:ext uri="{FF2B5EF4-FFF2-40B4-BE49-F238E27FC236}">
                <a16:creationId xmlns:a16="http://schemas.microsoft.com/office/drawing/2014/main" id="{B8873650-DE7A-4E82-8393-9AA62795A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272" y="3461351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81" name="Oval 17">
            <a:extLst>
              <a:ext uri="{FF2B5EF4-FFF2-40B4-BE49-F238E27FC236}">
                <a16:creationId xmlns:a16="http://schemas.microsoft.com/office/drawing/2014/main" id="{05A39AB1-FDA4-4585-A4C1-E130DD2E7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505" y="3223362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82" name="Oval 18">
            <a:extLst>
              <a:ext uri="{FF2B5EF4-FFF2-40B4-BE49-F238E27FC236}">
                <a16:creationId xmlns:a16="http://schemas.microsoft.com/office/drawing/2014/main" id="{C3251BAB-07FC-42ED-B20E-68E4D93B2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505" y="2906626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83" name="Oval 19">
            <a:extLst>
              <a:ext uri="{FF2B5EF4-FFF2-40B4-BE49-F238E27FC236}">
                <a16:creationId xmlns:a16="http://schemas.microsoft.com/office/drawing/2014/main" id="{ADE4AD5D-EB4D-4058-A9E8-3A5531672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262" y="2588139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84" name="Oval 20">
            <a:extLst>
              <a:ext uri="{FF2B5EF4-FFF2-40B4-BE49-F238E27FC236}">
                <a16:creationId xmlns:a16="http://schemas.microsoft.com/office/drawing/2014/main" id="{A4E3516A-048F-4C9B-9917-E753A3FD4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282" y="2430646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85" name="Oval 21">
            <a:extLst>
              <a:ext uri="{FF2B5EF4-FFF2-40B4-BE49-F238E27FC236}">
                <a16:creationId xmlns:a16="http://schemas.microsoft.com/office/drawing/2014/main" id="{4231A675-0A21-4C6E-9FF2-963700FF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050" y="2906626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86" name="Oval 22">
            <a:extLst>
              <a:ext uri="{FF2B5EF4-FFF2-40B4-BE49-F238E27FC236}">
                <a16:creationId xmlns:a16="http://schemas.microsoft.com/office/drawing/2014/main" id="{8CD59615-88ED-4AC3-B10E-580E84569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3" y="3064119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87" name="Oval 23">
            <a:extLst>
              <a:ext uri="{FF2B5EF4-FFF2-40B4-BE49-F238E27FC236}">
                <a16:creationId xmlns:a16="http://schemas.microsoft.com/office/drawing/2014/main" id="{C7F88589-E867-4BB4-AAD2-8B5715C89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3" y="2509392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88" name="Oval 24">
            <a:extLst>
              <a:ext uri="{FF2B5EF4-FFF2-40B4-BE49-F238E27FC236}">
                <a16:creationId xmlns:a16="http://schemas.microsoft.com/office/drawing/2014/main" id="{F64E0135-E079-4350-86EC-9C8845A0B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7806" y="3541848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89" name="Oval 25">
            <a:extLst>
              <a:ext uri="{FF2B5EF4-FFF2-40B4-BE49-F238E27FC236}">
                <a16:creationId xmlns:a16="http://schemas.microsoft.com/office/drawing/2014/main" id="{A8DD565A-7BC8-4B28-84D7-1D8A951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5847" y="3541848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90" name="Oval 26">
            <a:extLst>
              <a:ext uri="{FF2B5EF4-FFF2-40B4-BE49-F238E27FC236}">
                <a16:creationId xmlns:a16="http://schemas.microsoft.com/office/drawing/2014/main" id="{09774E1F-9A61-4B7B-9292-0892EB543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3837" y="4096575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91" name="Oval 27">
            <a:extLst>
              <a:ext uri="{FF2B5EF4-FFF2-40B4-BE49-F238E27FC236}">
                <a16:creationId xmlns:a16="http://schemas.microsoft.com/office/drawing/2014/main" id="{10E7F33F-0309-4D6B-B57A-C6D1A5632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070" y="3858585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92" name="Oval 28">
            <a:extLst>
              <a:ext uri="{FF2B5EF4-FFF2-40B4-BE49-F238E27FC236}">
                <a16:creationId xmlns:a16="http://schemas.microsoft.com/office/drawing/2014/main" id="{0C10F6E2-B334-4C95-97F7-7242491C5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070" y="3541848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93" name="Oval 29">
            <a:extLst>
              <a:ext uri="{FF2B5EF4-FFF2-40B4-BE49-F238E27FC236}">
                <a16:creationId xmlns:a16="http://schemas.microsoft.com/office/drawing/2014/main" id="{6C847505-91B9-4959-93FB-675563A1D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1826" y="3223362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94" name="Oval 30">
            <a:extLst>
              <a:ext uri="{FF2B5EF4-FFF2-40B4-BE49-F238E27FC236}">
                <a16:creationId xmlns:a16="http://schemas.microsoft.com/office/drawing/2014/main" id="{4B21EB7E-B53A-45B1-9F34-263B3561B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5847" y="3065868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95" name="Oval 31">
            <a:extLst>
              <a:ext uri="{FF2B5EF4-FFF2-40B4-BE49-F238E27FC236}">
                <a16:creationId xmlns:a16="http://schemas.microsoft.com/office/drawing/2014/main" id="{2BE9CC44-302D-4AE1-AA8F-D3B579490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614" y="3541848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96" name="Oval 32">
            <a:extLst>
              <a:ext uri="{FF2B5EF4-FFF2-40B4-BE49-F238E27FC236}">
                <a16:creationId xmlns:a16="http://schemas.microsoft.com/office/drawing/2014/main" id="{23F075BE-B260-4F0A-AB03-84E5352D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878" y="3699341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97" name="Oval 33">
            <a:extLst>
              <a:ext uri="{FF2B5EF4-FFF2-40B4-BE49-F238E27FC236}">
                <a16:creationId xmlns:a16="http://schemas.microsoft.com/office/drawing/2014/main" id="{41271087-79B3-4FD4-B83F-E5E75A111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878" y="3144616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sp>
        <p:nvSpPr>
          <p:cNvPr id="11298" name="Oval 34">
            <a:extLst>
              <a:ext uri="{FF2B5EF4-FFF2-40B4-BE49-F238E27FC236}">
                <a16:creationId xmlns:a16="http://schemas.microsoft.com/office/drawing/2014/main" id="{133B8080-421C-41D9-B9B9-AC34AC64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371" y="4177071"/>
            <a:ext cx="157493" cy="15749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grpSp>
        <p:nvGrpSpPr>
          <p:cNvPr id="2" name="Group 35">
            <a:extLst>
              <a:ext uri="{FF2B5EF4-FFF2-40B4-BE49-F238E27FC236}">
                <a16:creationId xmlns:a16="http://schemas.microsoft.com/office/drawing/2014/main" id="{67E4B9DE-9505-40FB-8715-66A9466F23D4}"/>
              </a:ext>
            </a:extLst>
          </p:cNvPr>
          <p:cNvGrpSpPr>
            <a:grpSpLocks/>
          </p:cNvGrpSpPr>
          <p:nvPr/>
        </p:nvGrpSpPr>
        <p:grpSpPr bwMode="auto">
          <a:xfrm>
            <a:off x="359792" y="948762"/>
            <a:ext cx="6760584" cy="3593739"/>
            <a:chOff x="238" y="550"/>
            <a:chExt cx="3821" cy="2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AutoShape 36">
                  <a:extLst>
                    <a:ext uri="{FF2B5EF4-FFF2-40B4-BE49-F238E27FC236}">
                      <a16:creationId xmlns:a16="http://schemas.microsoft.com/office/drawing/2014/main" id="{29A7ED61-85F6-431E-AC8F-DC106E15C6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" y="550"/>
                  <a:ext cx="1885" cy="658"/>
                </a:xfrm>
                <a:prstGeom prst="wedgeRoundRectCallout">
                  <a:avLst>
                    <a:gd name="adj1" fmla="val 26227"/>
                    <a:gd name="adj2" fmla="val 64528"/>
                    <a:gd name="adj3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1" hangingPunct="1">
                    <a:spcBef>
                      <a:spcPct val="50000"/>
                    </a:spcBef>
                    <a:buFont typeface="Arial" charset="0"/>
                    <a:buNone/>
                    <a:defRPr/>
                  </a:pPr>
                  <a:r>
                    <a:rPr lang="en-US" altLang="zh-CN" sz="3086" b="1" dirty="0">
                      <a:solidFill>
                        <a:srgbClr val="2E07D3"/>
                      </a:solidFill>
                      <a:latin typeface="+mn-lt"/>
                      <a:cs typeface="Times New Roman" pitchFamily="18" charset="0"/>
                    </a:rPr>
                    <a:t>(1) </a:t>
                  </a:r>
                  <a:r>
                    <a:rPr lang="zh-CN" altLang="en-US" sz="3086" b="1" dirty="0">
                      <a:solidFill>
                        <a:srgbClr val="FF0000"/>
                      </a:solidFill>
                      <a:latin typeface="+mn-lt"/>
                      <a:cs typeface="Times New Roman" panose="02020603050405020304" pitchFamily="18" charset="0"/>
                    </a:rPr>
                    <a:t>给定 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𝑵</m:t>
                      </m:r>
                    </m:oMath>
                  </a14:m>
                  <a:r>
                    <a:rPr lang="zh-CN" altLang="en-US" sz="3086" b="1" dirty="0">
                      <a:solidFill>
                        <a:srgbClr val="FF0000"/>
                      </a:solidFill>
                      <a:latin typeface="+mn-lt"/>
                      <a:cs typeface="Times New Roman" panose="02020603050405020304" pitchFamily="18" charset="0"/>
                    </a:rPr>
                    <a:t>个已知类别样本集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</m:oMath>
                  </a14:m>
                  <a:endParaRPr lang="en-US" altLang="zh-CN" sz="3086" dirty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AutoShape 36">
                  <a:extLst>
                    <a:ext uri="{FF2B5EF4-FFF2-40B4-BE49-F238E27FC236}">
                      <a16:creationId xmlns:a16="http://schemas.microsoft.com/office/drawing/2014/main" id="{29A7ED61-85F6-431E-AC8F-DC106E15C6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8" y="550"/>
                  <a:ext cx="1885" cy="658"/>
                </a:xfrm>
                <a:prstGeom prst="wedgeRoundRectCallout">
                  <a:avLst>
                    <a:gd name="adj1" fmla="val 26227"/>
                    <a:gd name="adj2" fmla="val 64528"/>
                    <a:gd name="adj3" fmla="val 16667"/>
                  </a:avLst>
                </a:prstGeom>
                <a:blipFill>
                  <a:blip r:embed="rId2"/>
                  <a:stretch>
                    <a:fillRect l="-2550" t="-1351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13" name="Oval 37">
              <a:extLst>
                <a:ext uri="{FF2B5EF4-FFF2-40B4-BE49-F238E27FC236}">
                  <a16:creationId xmlns:a16="http://schemas.microsoft.com/office/drawing/2014/main" id="{9886BF37-520A-4936-B5F5-E1B5F3A6F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1117"/>
              <a:ext cx="3039" cy="145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u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3527"/>
            </a:p>
          </p:txBody>
        </p:sp>
      </p:grpSp>
      <p:grpSp>
        <p:nvGrpSpPr>
          <p:cNvPr id="3" name="Group 38">
            <a:extLst>
              <a:ext uri="{FF2B5EF4-FFF2-40B4-BE49-F238E27FC236}">
                <a16:creationId xmlns:a16="http://schemas.microsoft.com/office/drawing/2014/main" id="{C27D7112-88CC-4755-87D9-A6EC1D48687A}"/>
              </a:ext>
            </a:extLst>
          </p:cNvPr>
          <p:cNvGrpSpPr>
            <a:grpSpLocks/>
          </p:cNvGrpSpPr>
          <p:nvPr/>
        </p:nvGrpSpPr>
        <p:grpSpPr bwMode="auto">
          <a:xfrm>
            <a:off x="4536332" y="824215"/>
            <a:ext cx="3111365" cy="1721926"/>
            <a:chOff x="2608" y="495"/>
            <a:chExt cx="1778" cy="984"/>
          </a:xfrm>
        </p:grpSpPr>
        <p:sp>
          <p:nvSpPr>
            <p:cNvPr id="11310" name="Oval 39">
              <a:extLst>
                <a:ext uri="{FF2B5EF4-FFF2-40B4-BE49-F238E27FC236}">
                  <a16:creationId xmlns:a16="http://schemas.microsoft.com/office/drawing/2014/main" id="{6E417B96-61C7-4C28-88DE-1A124AD98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1389"/>
              <a:ext cx="90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u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3527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AutoShape 40">
                  <a:extLst>
                    <a:ext uri="{FF2B5EF4-FFF2-40B4-BE49-F238E27FC236}">
                      <a16:creationId xmlns:a16="http://schemas.microsoft.com/office/drawing/2014/main" id="{E1A9C82D-C15B-435B-AD32-A893C8ED81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495"/>
                  <a:ext cx="1400" cy="605"/>
                </a:xfrm>
                <a:prstGeom prst="wedgeRoundRectCallout">
                  <a:avLst>
                    <a:gd name="adj1" fmla="val -70342"/>
                    <a:gd name="adj2" fmla="val 100872"/>
                    <a:gd name="adj3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1" hangingPunct="1">
                    <a:spcBef>
                      <a:spcPct val="50000"/>
                    </a:spcBef>
                    <a:buFont typeface="Arial" charset="0"/>
                    <a:buNone/>
                    <a:defRPr/>
                  </a:pPr>
                  <a:r>
                    <a:rPr lang="en-US" altLang="zh-CN" sz="3086" b="1" dirty="0">
                      <a:solidFill>
                        <a:srgbClr val="2E07D3"/>
                      </a:solidFill>
                      <a:latin typeface="+mn-lt"/>
                      <a:cs typeface="Times New Roman" pitchFamily="18" charset="0"/>
                    </a:rPr>
                    <a:t>(2) </a:t>
                  </a:r>
                  <a:r>
                    <a:rPr lang="zh-CN" altLang="en-US" sz="3086" b="1" dirty="0">
                      <a:solidFill>
                        <a:srgbClr val="2E07D3"/>
                      </a:solidFill>
                      <a:latin typeface="+mn-lt"/>
                      <a:cs typeface="Times New Roman" pitchFamily="18" charset="0"/>
                    </a:rPr>
                    <a:t>输入未知类别样本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</m:oMath>
                  </a14:m>
                  <a:endParaRPr lang="en-US" altLang="zh-CN" sz="3086" dirty="0">
                    <a:solidFill>
                      <a:srgbClr val="2E07D3"/>
                    </a:solidFill>
                    <a:latin typeface="+mn-lt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AutoShape 40">
                  <a:extLst>
                    <a:ext uri="{FF2B5EF4-FFF2-40B4-BE49-F238E27FC236}">
                      <a16:creationId xmlns:a16="http://schemas.microsoft.com/office/drawing/2014/main" id="{E1A9C82D-C15B-435B-AD32-A893C8ED8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86" y="495"/>
                  <a:ext cx="1400" cy="605"/>
                </a:xfrm>
                <a:prstGeom prst="wedgeRoundRectCallout">
                  <a:avLst>
                    <a:gd name="adj1" fmla="val -70342"/>
                    <a:gd name="adj2" fmla="val 100872"/>
                    <a:gd name="adj3" fmla="val 16667"/>
                  </a:avLst>
                </a:prstGeom>
                <a:blipFill>
                  <a:blip r:embed="rId3"/>
                  <a:stretch>
                    <a:fillRect t="-1493" r="-406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utoShape 49">
                <a:extLst>
                  <a:ext uri="{FF2B5EF4-FFF2-40B4-BE49-F238E27FC236}">
                    <a16:creationId xmlns:a16="http://schemas.microsoft.com/office/drawing/2014/main" id="{8A3E6281-8DE3-492F-A7CE-86527BE36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648" y="5007100"/>
                <a:ext cx="2371510" cy="642939"/>
              </a:xfrm>
              <a:prstGeom prst="wedgeRoundRectCallout">
                <a:avLst>
                  <a:gd name="adj1" fmla="val 38087"/>
                  <a:gd name="adj2" fmla="val -320516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u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086" b="1" dirty="0">
                    <a:solidFill>
                      <a:srgbClr val="2E07D3"/>
                    </a:solidFill>
                    <a:latin typeface="+mn-lt"/>
                    <a:ea typeface="+mn-ea"/>
                    <a:cs typeface="Times New Roman" pitchFamily="18" charset="0"/>
                  </a:rPr>
                  <a:t>(6) </a:t>
                </a:r>
                <a:r>
                  <a:rPr lang="zh-CN" altLang="en-US" sz="3086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判</a:t>
                </a:r>
                <a14:m>
                  <m:oMath xmlns:m="http://schemas.openxmlformats.org/officeDocument/2006/math">
                    <m:r>
                      <a:rPr lang="en-US" altLang="zh-CN" sz="3086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3086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3086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𝑪</m:t>
                    </m:r>
                    <m:r>
                      <a:rPr lang="en-US" altLang="zh-CN" sz="3086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en-US" altLang="zh-CN" sz="3086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l-GR" altLang="zh-CN" sz="3086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4" name="AutoShape 49">
                <a:extLst>
                  <a:ext uri="{FF2B5EF4-FFF2-40B4-BE49-F238E27FC236}">
                    <a16:creationId xmlns:a16="http://schemas.microsoft.com/office/drawing/2014/main" id="{8A3E6281-8DE3-492F-A7CE-86527BE3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648" y="5007100"/>
                <a:ext cx="2371510" cy="642939"/>
              </a:xfrm>
              <a:prstGeom prst="wedgeRoundRectCallout">
                <a:avLst>
                  <a:gd name="adj1" fmla="val 38087"/>
                  <a:gd name="adj2" fmla="val -320516"/>
                  <a:gd name="adj3" fmla="val 16667"/>
                </a:avLst>
              </a:prstGeom>
              <a:blipFill>
                <a:blip r:embed="rId4"/>
                <a:stretch>
                  <a:fillRect l="-4337" b="-575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50">
            <a:extLst>
              <a:ext uri="{FF2B5EF4-FFF2-40B4-BE49-F238E27FC236}">
                <a16:creationId xmlns:a16="http://schemas.microsoft.com/office/drawing/2014/main" id="{E2651F47-472C-4BB6-94AF-049CB1346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084" y="2430646"/>
            <a:ext cx="157493" cy="15749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527"/>
          </a:p>
        </p:txBody>
      </p:sp>
      <p:grpSp>
        <p:nvGrpSpPr>
          <p:cNvPr id="4" name="Group 56">
            <a:extLst>
              <a:ext uri="{FF2B5EF4-FFF2-40B4-BE49-F238E27FC236}">
                <a16:creationId xmlns:a16="http://schemas.microsoft.com/office/drawing/2014/main" id="{4EEA814B-83FC-4342-94E7-0DC58E8D2AC5}"/>
              </a:ext>
            </a:extLst>
          </p:cNvPr>
          <p:cNvGrpSpPr>
            <a:grpSpLocks/>
          </p:cNvGrpSpPr>
          <p:nvPr/>
        </p:nvGrpSpPr>
        <p:grpSpPr bwMode="auto">
          <a:xfrm>
            <a:off x="3857363" y="1889919"/>
            <a:ext cx="6229732" cy="2362400"/>
            <a:chOff x="2200" y="1080"/>
            <a:chExt cx="3560" cy="1350"/>
          </a:xfrm>
          <a:solidFill>
            <a:schemeClr val="bg2"/>
          </a:solidFill>
        </p:grpSpPr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990CB1FC-3830-4A54-8FE0-9C5C025C6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0" y="1434"/>
              <a:ext cx="408" cy="46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buFont typeface="Arial" charset="0"/>
                <a:buNone/>
                <a:defRPr/>
              </a:pPr>
              <a:endParaRPr lang="zh-CN" altLang="en-US" sz="3527">
                <a:latin typeface="Arial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9B85B483-D28B-47FE-BAC1-7E1A9B5A15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0" y="1480"/>
              <a:ext cx="318" cy="136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buFont typeface="Arial" charset="0"/>
                <a:buNone/>
                <a:defRPr/>
              </a:pPr>
              <a:endParaRPr lang="zh-CN" altLang="en-US" sz="3527">
                <a:latin typeface="Arial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6E2D482C-85E0-4793-8584-B4024EF9E9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2" y="1480"/>
              <a:ext cx="181" cy="272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buFont typeface="Arial" charset="0"/>
                <a:buNone/>
                <a:defRPr/>
              </a:pPr>
              <a:endParaRPr lang="zh-CN" altLang="en-US" sz="3527">
                <a:latin typeface="Arial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6404F8D5-CE56-4CCD-B3BA-557452D4EA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1480"/>
              <a:ext cx="181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buFont typeface="Arial" charset="0"/>
                <a:buNone/>
                <a:defRPr/>
              </a:pPr>
              <a:endParaRPr lang="zh-CN" altLang="en-US" sz="3527"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AutoShape 46">
                  <a:extLst>
                    <a:ext uri="{FF2B5EF4-FFF2-40B4-BE49-F238E27FC236}">
                      <a16:creationId xmlns:a16="http://schemas.microsoft.com/office/drawing/2014/main" id="{FBE07B9A-B85B-42A9-8D79-A3D794045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0" y="1080"/>
                  <a:ext cx="1610" cy="1350"/>
                </a:xfrm>
                <a:prstGeom prst="wedgeRoundRectCallout">
                  <a:avLst>
                    <a:gd name="adj1" fmla="val -133151"/>
                    <a:gd name="adj2" fmla="val -10267"/>
                    <a:gd name="adj3" fmla="val 16667"/>
                  </a:avLst>
                </a:prstGeom>
                <a:solidFill>
                  <a:srgbClr val="FFC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>
                    <a:spcBef>
                      <a:spcPts val="0"/>
                    </a:spcBef>
                    <a:defRPr/>
                  </a:pPr>
                  <a:r>
                    <a:rPr lang="en-US" altLang="zh-CN" sz="3086" b="1" dirty="0">
                      <a:solidFill>
                        <a:srgbClr val="2E07D3"/>
                      </a:solidFill>
                      <a:latin typeface="+mn-lt"/>
                      <a:cs typeface="Times New Roman" pitchFamily="18" charset="0"/>
                    </a:rPr>
                    <a:t>(3) </a:t>
                  </a:r>
                  <a:r>
                    <a:rPr lang="zh-CN" altLang="en-US" sz="3086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lt"/>
                      <a:cs typeface="Times New Roman" panose="02020603050405020304" pitchFamily="18" charset="0"/>
                    </a:rPr>
                    <a:t>计算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</m:oMath>
                  </a14:m>
                  <a:r>
                    <a:rPr lang="zh-CN" altLang="en-US" sz="3086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lt"/>
                      <a:cs typeface="Times New Roman" panose="02020603050405020304" pitchFamily="18" charset="0"/>
                    </a:rPr>
                    <a:t>到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3086" b="1" i="1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altLang="zh-CN" sz="3086" b="1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itchFamily="18" charset="2"/>
                        </a:rPr>
                        <m:t></m:t>
                      </m:r>
                      <m:r>
                        <a:rPr lang="en-US" altLang="zh-CN" sz="3086" b="1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itchFamily="18" charset="2"/>
                        </a:rPr>
                        <m:t>𝑫</m:t>
                      </m:r>
                      <m:r>
                        <a:rPr lang="zh-CN" altLang="en-US" sz="3086" b="1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itchFamily="18" charset="2"/>
                        </a:rPr>
                        <m:t>，</m:t>
                      </m:r>
                      <m:r>
                        <a:rPr lang="en-US" altLang="zh-CN" sz="3086" b="0" i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3086" b="0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3086" b="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=1,2,…,</m:t>
                      </m:r>
                      <m:r>
                        <a:rPr lang="en-US" altLang="zh-CN" sz="3086" b="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CN" sz="3086" b="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en-US" sz="3086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lt"/>
                      <a:cs typeface="Times New Roman" panose="02020603050405020304" pitchFamily="18" charset="0"/>
                    </a:rPr>
                    <a:t>的距离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𝒅</m:t>
                      </m:r>
                      <m:r>
                        <a:rPr lang="en-US" altLang="zh-CN" sz="3086" b="1" i="1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altLang="zh-CN" sz="3086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3086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3086" b="1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zh-CN" altLang="en-US" sz="3086" dirty="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1" name="AutoShape 46">
                  <a:extLst>
                    <a:ext uri="{FF2B5EF4-FFF2-40B4-BE49-F238E27FC236}">
                      <a16:creationId xmlns:a16="http://schemas.microsoft.com/office/drawing/2014/main" id="{FBE07B9A-B85B-42A9-8D79-A3D7940458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50" y="1080"/>
                  <a:ext cx="1610" cy="1350"/>
                </a:xfrm>
                <a:prstGeom prst="wedgeRoundRectCallout">
                  <a:avLst>
                    <a:gd name="adj1" fmla="val -133151"/>
                    <a:gd name="adj2" fmla="val -10267"/>
                    <a:gd name="adj3" fmla="val 1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Line 51">
              <a:extLst>
                <a:ext uri="{FF2B5EF4-FFF2-40B4-BE49-F238E27FC236}">
                  <a16:creationId xmlns:a16="http://schemas.microsoft.com/office/drawing/2014/main" id="{0F4B1BA5-EB3F-43D1-9183-54C667354B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0" y="1480"/>
              <a:ext cx="317" cy="317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buFont typeface="Arial" charset="0"/>
                <a:buNone/>
                <a:defRPr/>
              </a:pPr>
              <a:endParaRPr lang="zh-CN" altLang="en-US" sz="3527">
                <a:latin typeface="Arial" charset="0"/>
              </a:endParaRPr>
            </a:p>
          </p:txBody>
        </p:sp>
        <p:sp>
          <p:nvSpPr>
            <p:cNvPr id="53" name="Line 52">
              <a:extLst>
                <a:ext uri="{FF2B5EF4-FFF2-40B4-BE49-F238E27FC236}">
                  <a16:creationId xmlns:a16="http://schemas.microsoft.com/office/drawing/2014/main" id="{92AD70FA-4FF9-469E-8809-06AEB55EE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1480"/>
              <a:ext cx="91" cy="362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buFont typeface="Arial" charset="0"/>
                <a:buNone/>
                <a:defRPr/>
              </a:pPr>
              <a:endParaRPr lang="zh-CN" altLang="en-US" sz="3527">
                <a:latin typeface="Arial" charset="0"/>
              </a:endParaRPr>
            </a:p>
          </p:txBody>
        </p:sp>
        <p:sp>
          <p:nvSpPr>
            <p:cNvPr id="54" name="Line 53">
              <a:extLst>
                <a:ext uri="{FF2B5EF4-FFF2-40B4-BE49-F238E27FC236}">
                  <a16:creationId xmlns:a16="http://schemas.microsoft.com/office/drawing/2014/main" id="{DC41B8D7-5DC3-4315-A788-E3483FB920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1480"/>
              <a:ext cx="228" cy="271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buFont typeface="Arial" charset="0"/>
                <a:buNone/>
                <a:defRPr/>
              </a:pPr>
              <a:endParaRPr lang="zh-CN" altLang="en-US" sz="3527">
                <a:latin typeface="Arial" charset="0"/>
              </a:endParaRPr>
            </a:p>
          </p:txBody>
        </p:sp>
      </p:grpSp>
      <p:grpSp>
        <p:nvGrpSpPr>
          <p:cNvPr id="5" name="Group 57">
            <a:extLst>
              <a:ext uri="{FF2B5EF4-FFF2-40B4-BE49-F238E27FC236}">
                <a16:creationId xmlns:a16="http://schemas.microsoft.com/office/drawing/2014/main" id="{9AA39411-8BCC-4226-A840-7E2962FE006A}"/>
              </a:ext>
            </a:extLst>
          </p:cNvPr>
          <p:cNvGrpSpPr>
            <a:grpSpLocks/>
          </p:cNvGrpSpPr>
          <p:nvPr/>
        </p:nvGrpSpPr>
        <p:grpSpPr bwMode="auto">
          <a:xfrm>
            <a:off x="3612373" y="2033412"/>
            <a:ext cx="6467722" cy="3636344"/>
            <a:chOff x="2064" y="1162"/>
            <a:chExt cx="3696" cy="2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AutoShape 47">
                  <a:extLst>
                    <a:ext uri="{FF2B5EF4-FFF2-40B4-BE49-F238E27FC236}">
                      <a16:creationId xmlns:a16="http://schemas.microsoft.com/office/drawing/2014/main" id="{47F9F34A-2E5F-444F-97C1-2888FC370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5" y="2523"/>
                  <a:ext cx="2835" cy="717"/>
                </a:xfrm>
                <a:prstGeom prst="wedgeRoundRectCallout">
                  <a:avLst>
                    <a:gd name="adj1" fmla="val -47176"/>
                    <a:gd name="adj2" fmla="val -152833"/>
                    <a:gd name="adj3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1" hangingPunct="1">
                    <a:spcBef>
                      <a:spcPct val="50000"/>
                    </a:spcBef>
                    <a:buFont typeface="Arial" charset="0"/>
                    <a:buNone/>
                    <a:defRPr/>
                  </a:pPr>
                  <a:r>
                    <a:rPr lang="en-US" altLang="zh-CN" sz="3086" b="1" dirty="0">
                      <a:solidFill>
                        <a:srgbClr val="2E07D3"/>
                      </a:solidFill>
                      <a:latin typeface="+mn-lt"/>
                      <a:cs typeface="Times New Roman" pitchFamily="18" charset="0"/>
                    </a:rPr>
                    <a:t>(4) </a:t>
                  </a:r>
                  <a:r>
                    <a:rPr lang="zh-CN" altLang="en-US" sz="3086" b="1" dirty="0">
                      <a:solidFill>
                        <a:srgbClr val="FF0000"/>
                      </a:solidFill>
                      <a:latin typeface="Times New Roman" pitchFamily="18" charset="0"/>
                      <a:cs typeface="Times New Roman" pitchFamily="18" charset="0"/>
                    </a:rPr>
                    <a:t>找出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</m:oMath>
                  </a14:m>
                  <a:r>
                    <a:rPr lang="zh-CN" altLang="en-US" sz="3086" b="1" dirty="0">
                      <a:solidFill>
                        <a:srgbClr val="FF0000"/>
                      </a:solidFill>
                      <a:latin typeface="Times New Roman" pitchFamily="18" charset="0"/>
                      <a:cs typeface="Times New Roman" pitchFamily="18" charset="0"/>
                    </a:rPr>
                    <a:t>的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𝒌</m:t>
                      </m:r>
                    </m:oMath>
                  </a14:m>
                  <a:r>
                    <a:rPr lang="zh-CN" altLang="en-US" sz="3086" b="1" dirty="0">
                      <a:solidFill>
                        <a:srgbClr val="FF0000"/>
                      </a:solidFill>
                      <a:latin typeface="Times New Roman" pitchFamily="18" charset="0"/>
                      <a:cs typeface="Times New Roman" pitchFamily="18" charset="0"/>
                    </a:rPr>
                    <a:t>个最近邻元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r>
                        <a:rPr lang="en-US" altLang="zh-CN" sz="3086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𝒌</m:t>
                      </m:r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3086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3086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086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altLang="zh-CN" sz="3086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𝒊</m:t>
                      </m:r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𝟏</m:t>
                      </m:r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𝟐</m:t>
                      </m:r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,…,</m:t>
                      </m:r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𝒌</m:t>
                      </m:r>
                      <m:r>
                        <a:rPr lang="en-US" altLang="zh-CN" sz="3086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}</m:t>
                      </m:r>
                    </m:oMath>
                  </a14:m>
                  <a:endParaRPr lang="zh-CN" altLang="en-US" sz="3086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6" name="AutoShape 47">
                  <a:extLst>
                    <a:ext uri="{FF2B5EF4-FFF2-40B4-BE49-F238E27FC236}">
                      <a16:creationId xmlns:a16="http://schemas.microsoft.com/office/drawing/2014/main" id="{47F9F34A-2E5F-444F-97C1-2888FC370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25" y="2523"/>
                  <a:ext cx="2835" cy="717"/>
                </a:xfrm>
                <a:prstGeom prst="wedgeRoundRectCallout">
                  <a:avLst>
                    <a:gd name="adj1" fmla="val -47176"/>
                    <a:gd name="adj2" fmla="val -152833"/>
                    <a:gd name="adj3" fmla="val 16667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09" name="Oval 54">
              <a:extLst>
                <a:ext uri="{FF2B5EF4-FFF2-40B4-BE49-F238E27FC236}">
                  <a16:creationId xmlns:a16="http://schemas.microsoft.com/office/drawing/2014/main" id="{5D6D5531-66F0-46BE-AE19-E41A21342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62"/>
              <a:ext cx="974" cy="862"/>
            </a:xfrm>
            <a:prstGeom prst="ellipse">
              <a:avLst/>
            </a:prstGeom>
            <a:noFill/>
            <a:ln w="38100">
              <a:solidFill>
                <a:schemeClr val="accent1">
                  <a:lumMod val="20000"/>
                  <a:lumOff val="80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u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3527"/>
            </a:p>
          </p:txBody>
        </p:sp>
      </p:grpSp>
      <p:grpSp>
        <p:nvGrpSpPr>
          <p:cNvPr id="6" name="Group 59">
            <a:extLst>
              <a:ext uri="{FF2B5EF4-FFF2-40B4-BE49-F238E27FC236}">
                <a16:creationId xmlns:a16="http://schemas.microsoft.com/office/drawing/2014/main" id="{ADC1EA5E-83C8-4A6D-9D73-AAA82DB87832}"/>
              </a:ext>
            </a:extLst>
          </p:cNvPr>
          <p:cNvGrpSpPr>
            <a:grpSpLocks/>
          </p:cNvGrpSpPr>
          <p:nvPr/>
        </p:nvGrpSpPr>
        <p:grpSpPr bwMode="auto">
          <a:xfrm>
            <a:off x="2977152" y="2126159"/>
            <a:ext cx="5879748" cy="4948786"/>
            <a:chOff x="1701" y="1208"/>
            <a:chExt cx="3360" cy="2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AutoShape 48">
                  <a:extLst>
                    <a:ext uri="{FF2B5EF4-FFF2-40B4-BE49-F238E27FC236}">
                      <a16:creationId xmlns:a16="http://schemas.microsoft.com/office/drawing/2014/main" id="{78FF5ADA-A875-4899-B397-F92A43B33D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1" y="3339"/>
                  <a:ext cx="3360" cy="697"/>
                </a:xfrm>
                <a:prstGeom prst="wedgeRoundRectCallout">
                  <a:avLst>
                    <a:gd name="adj1" fmla="val -24213"/>
                    <a:gd name="adj2" fmla="val -227398"/>
                    <a:gd name="adj3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1" hangingPunct="1">
                    <a:spcBef>
                      <a:spcPct val="50000"/>
                    </a:spcBef>
                    <a:buFont typeface="Arial" charset="0"/>
                    <a:buNone/>
                    <a:defRPr/>
                  </a:pPr>
                  <a:r>
                    <a:rPr lang="en-US" altLang="zh-CN" sz="3086" b="1" dirty="0">
                      <a:solidFill>
                        <a:srgbClr val="2E07D3"/>
                      </a:solidFill>
                      <a:latin typeface="+mn-lt"/>
                      <a:cs typeface="Times New Roman" pitchFamily="18" charset="0"/>
                    </a:rPr>
                    <a:t>(5) </a:t>
                  </a:r>
                  <a:r>
                    <a:rPr lang="zh-CN" altLang="en-US" sz="3086" b="1" dirty="0">
                      <a:solidFill>
                        <a:srgbClr val="2E07D3"/>
                      </a:solidFill>
                      <a:latin typeface="+mn-ea"/>
                      <a:cs typeface="Times New Roman" pitchFamily="18" charset="0"/>
                    </a:rPr>
                    <a:t>若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𝒌</m:t>
                      </m:r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𝟕</m:t>
                      </m:r>
                    </m:oMath>
                  </a14:m>
                  <a:r>
                    <a:rPr lang="zh-CN" altLang="en-US" sz="3086" b="1" dirty="0">
                      <a:solidFill>
                        <a:srgbClr val="2E07D3"/>
                      </a:solidFill>
                      <a:latin typeface="+mn-ea"/>
                      <a:cs typeface="Times New Roman" pitchFamily="18" charset="0"/>
                    </a:rPr>
                    <a:t>，看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r>
                        <a:rPr lang="en-US" altLang="zh-CN" sz="3086" b="1" i="1" baseline="-25000" dirty="0" err="1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𝒌</m:t>
                      </m:r>
                    </m:oMath>
                  </a14:m>
                  <a:r>
                    <a:rPr lang="zh-CN" altLang="en-US" sz="3086" b="1" dirty="0">
                      <a:solidFill>
                        <a:srgbClr val="2E07D3"/>
                      </a:solidFill>
                      <a:latin typeface="+mn-ea"/>
                      <a:cs typeface="Times New Roman" pitchFamily="18" charset="0"/>
                    </a:rPr>
                    <a:t>中属于哪一类的样本最多？</a:t>
                  </a:r>
                  <a14:m>
                    <m:oMath xmlns:m="http://schemas.openxmlformats.org/officeDocument/2006/math"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𝒌</m:t>
                      </m:r>
                      <m:r>
                        <a:rPr lang="en-US" altLang="zh-CN" sz="3086" b="1" i="1" baseline="-25000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𝟏</m:t>
                      </m:r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𝟑</m:t>
                      </m:r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&lt;</m:t>
                      </m:r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𝒌</m:t>
                      </m:r>
                      <m:r>
                        <a:rPr lang="en-US" altLang="zh-CN" sz="3086" b="1" i="1" baseline="-25000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𝟐</m:t>
                      </m:r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3086" b="1" i="1" dirty="0">
                          <a:solidFill>
                            <a:srgbClr val="2E07D3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𝟒</m:t>
                      </m:r>
                    </m:oMath>
                  </a14:m>
                  <a:endParaRPr lang="el-GR" altLang="zh-CN" sz="3086" b="1" baseline="-25000" dirty="0">
                    <a:solidFill>
                      <a:srgbClr val="2E07D3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59" name="AutoShape 48">
                  <a:extLst>
                    <a:ext uri="{FF2B5EF4-FFF2-40B4-BE49-F238E27FC236}">
                      <a16:creationId xmlns:a16="http://schemas.microsoft.com/office/drawing/2014/main" id="{78FF5ADA-A875-4899-B397-F92A43B33D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01" y="3339"/>
                  <a:ext cx="3360" cy="697"/>
                </a:xfrm>
                <a:prstGeom prst="wedgeRoundRectCallout">
                  <a:avLst>
                    <a:gd name="adj1" fmla="val -24213"/>
                    <a:gd name="adj2" fmla="val -227398"/>
                    <a:gd name="adj3" fmla="val 16667"/>
                  </a:avLst>
                </a:prstGeom>
                <a:blipFill>
                  <a:blip r:embed="rId7"/>
                  <a:stretch>
                    <a:fillRect l="-310" r="-310" b="-161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07" name="Oval 58">
              <a:extLst>
                <a:ext uri="{FF2B5EF4-FFF2-40B4-BE49-F238E27FC236}">
                  <a16:creationId xmlns:a16="http://schemas.microsoft.com/office/drawing/2014/main" id="{64BD2DAB-9B17-4A52-AB65-30964EC89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" y="1208"/>
              <a:ext cx="675" cy="77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u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3527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3A27225-DA3D-48BC-9451-8CF4CE024938}"/>
              </a:ext>
            </a:extLst>
          </p:cNvPr>
          <p:cNvSpPr txBox="1"/>
          <p:nvPr/>
        </p:nvSpPr>
        <p:spPr>
          <a:xfrm>
            <a:off x="1932526" y="2906625"/>
            <a:ext cx="519646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46" dirty="0"/>
              <a:t>C</a:t>
            </a:r>
            <a:r>
              <a:rPr lang="en-US" altLang="zh-CN" sz="2646" b="1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zh-CN" altLang="en-US" sz="2646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8DF8614-949F-46D9-A012-FDCCEC436E08}"/>
              </a:ext>
            </a:extLst>
          </p:cNvPr>
          <p:cNvSpPr txBox="1"/>
          <p:nvPr/>
        </p:nvSpPr>
        <p:spPr>
          <a:xfrm>
            <a:off x="6499873" y="3316719"/>
            <a:ext cx="519646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46" dirty="0"/>
              <a:t>C</a:t>
            </a:r>
            <a:r>
              <a:rPr lang="en-US" altLang="zh-CN" sz="2646" b="1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zh-CN" altLang="en-US" sz="264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8B06-66D5-47D3-B8D4-AA9C899A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6.3-1 </a:t>
            </a:r>
            <a:r>
              <a:rPr lang="zh-CN" altLang="en-US" dirty="0"/>
              <a:t>数据挖掘算法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AAA748-D07E-4CE3-AC47-27B8E98546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朴素贝叶斯方法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贝叶斯公式：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: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是一个假设， 如假设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属于类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: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为未标注测试样本，表示</a:t>
                </a:r>
                <a:r>
                  <a:rPr lang="zh-CN" altLang="en-US" b="1" dirty="0">
                    <a:cs typeface="Times New Roman" panose="02020603050405020304" pitchFamily="18" charset="0"/>
                  </a:rPr>
                  <a:t>为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一个特征向量，</a:t>
                </a:r>
                <a:r>
                  <a:rPr lang="zh-CN" altLang="en-US" b="1" dirty="0">
                    <a:cs typeface="Times New Roman" panose="02020603050405020304" pitchFamily="18" charset="0"/>
                  </a:rPr>
                  <a:t>但</a:t>
                </a:r>
                <a:r>
                  <a:rPr lang="zh-CN" altLang="en-US" b="1" dirty="0">
                    <a:solidFill>
                      <a:srgbClr val="FFC000"/>
                    </a:solidFill>
                    <a:cs typeface="Times New Roman" panose="02020603050405020304" pitchFamily="18" charset="0"/>
                  </a:rPr>
                  <a:t>不知属于哪类，要确定其类</a:t>
                </a:r>
                <a:r>
                  <a:rPr lang="zh-CN" altLang="en-US" b="1" dirty="0">
                    <a:cs typeface="Times New Roman" panose="02020603050405020304" pitchFamily="18" charset="0"/>
                  </a:rPr>
                  <a:t>。</a:t>
                </a:r>
                <a:endParaRPr lang="en-US" altLang="zh-CN" b="1" dirty="0">
                  <a:cs typeface="Times New Roman" panose="02020603050405020304" pitchFamily="18" charset="0"/>
                </a:endParaRPr>
              </a:p>
              <a:p>
                <a:pPr lvl="2"/>
                <a:endParaRPr lang="en-US" altLang="zh-CN" b="1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/>
                  <a:t>什么是朴素贝叶斯？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给定样本的类标号，假定属性值相互条件独立，即属性间不存在依赖关系，即</a:t>
                </a:r>
                <a:endParaRPr lang="en-US" altLang="zh-CN" dirty="0"/>
              </a:p>
              <a:p>
                <a:pPr lvl="1"/>
                <a:endPara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 eaLnBrk="1" hangingPunct="1"/>
                <a:endParaRPr lang="en-US" altLang="zh-CN" dirty="0">
                  <a:solidFill>
                    <a:schemeClr val="tx2"/>
                  </a:solidFill>
                </a:endParaRPr>
              </a:p>
              <a:p>
                <a:pPr lvl="2" algn="just" eaLnBrk="1" hangingPunct="1"/>
                <a:r>
                  <a:rPr lang="zh-CN" altLang="en-US" dirty="0">
                    <a:solidFill>
                      <a:srgbClr val="FFC000"/>
                    </a:solidFill>
                  </a:rPr>
                  <a:t>例如，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收入低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是学生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信用良好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买电脑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收入低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买电脑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)∗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是学生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买电脑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)∗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信用良好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买电脑</m:t>
                    </m:r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endParaRPr lang="en-US" altLang="zh-CN" dirty="0">
                  <a:solidFill>
                    <a:srgbClr val="FFC000"/>
                  </a:solidFill>
                </a:endParaRPr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AAA748-D07E-4CE3-AC47-27B8E9854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88" t="-1534" r="-1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28361C30-BFEE-4B07-B129-46F9AF8A3145}"/>
                  </a:ext>
                </a:extLst>
              </p:cNvPr>
              <p:cNvSpPr txBox="1"/>
              <p:nvPr/>
            </p:nvSpPr>
            <p:spPr bwMode="auto">
              <a:xfrm>
                <a:off x="2952080" y="1488930"/>
                <a:ext cx="4248472" cy="85074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𝑋𝐻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28361C30-BFEE-4B07-B129-46F9AF8A3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2080" y="1488930"/>
                <a:ext cx="4248472" cy="850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7">
                <a:extLst>
                  <a:ext uri="{FF2B5EF4-FFF2-40B4-BE49-F238E27FC236}">
                    <a16:creationId xmlns:a16="http://schemas.microsoft.com/office/drawing/2014/main" id="{2F155C85-06B4-49E6-82EF-8E96B5EE3D70}"/>
                  </a:ext>
                </a:extLst>
              </p:cNvPr>
              <p:cNvSpPr txBox="1"/>
              <p:nvPr/>
            </p:nvSpPr>
            <p:spPr bwMode="auto">
              <a:xfrm>
                <a:off x="3672160" y="4981563"/>
                <a:ext cx="3168352" cy="103052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Object 7">
                <a:extLst>
                  <a:ext uri="{FF2B5EF4-FFF2-40B4-BE49-F238E27FC236}">
                    <a16:creationId xmlns:a16="http://schemas.microsoft.com/office/drawing/2014/main" id="{2F155C85-06B4-49E6-82EF-8E96B5EE3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2160" y="4981563"/>
                <a:ext cx="3168352" cy="1030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188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7714BB04-D088-44FE-9A52-4B0F97682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例子：朴素贝叶斯分类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B0ECCC-7EC1-4194-A807-C7CE62EE6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646" y="879268"/>
                <a:ext cx="5879747" cy="5879747"/>
              </a:xfrm>
            </p:spPr>
            <p:txBody>
              <a:bodyPr/>
              <a:lstStyle/>
              <a:p>
                <a:pPr eaLnBrk="1" hangingPunct="1">
                  <a:defRPr/>
                </a:pPr>
                <a:r>
                  <a:rPr lang="zh-CN" altLang="en-US" sz="2646" b="0" dirty="0"/>
                  <a:t>未标注（待预测）样本具有属性：</a:t>
                </a:r>
                <a:r>
                  <a:rPr lang="zh-CN" altLang="en-US" sz="2646" b="0" dirty="0">
                    <a:solidFill>
                      <a:srgbClr val="FFC000"/>
                    </a:solidFill>
                  </a:rPr>
                  <a:t>收入低、是学生、信用良好，</a:t>
                </a:r>
                <a:r>
                  <a:rPr lang="zh-CN" altLang="en-US" sz="2646" b="0" dirty="0"/>
                  <a:t>属于</a:t>
                </a:r>
                <a:r>
                  <a:rPr lang="zh-CN" altLang="en-US" sz="2646" b="0" dirty="0">
                    <a:solidFill>
                      <a:srgbClr val="FF0000"/>
                    </a:solidFill>
                  </a:rPr>
                  <a:t>哪个类</a:t>
                </a:r>
                <a:r>
                  <a:rPr lang="zh-CN" altLang="en-US" sz="2646" b="0" dirty="0"/>
                  <a:t>？</a:t>
                </a:r>
                <a:endParaRPr lang="en-US" altLang="zh-CN" sz="2646" b="0" dirty="0"/>
              </a:p>
              <a:p>
                <a:pPr eaLnBrk="1" hangingPunct="1">
                  <a:defRPr/>
                </a:pPr>
                <a:r>
                  <a:rPr lang="zh-CN" altLang="en-US" sz="2646" b="0" dirty="0"/>
                  <a:t>记</a:t>
                </a:r>
                <a14:m>
                  <m:oMath xmlns:m="http://schemas.openxmlformats.org/officeDocument/2006/math">
                    <m:r>
                      <a:rPr lang="en-US" altLang="zh-CN" sz="2646" b="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646" b="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zh-CN" altLang="en-US" sz="2646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收入低</m:t>
                    </m:r>
                    <m:r>
                      <a:rPr lang="zh-CN" altLang="en-US" sz="2646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646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是学生</m:t>
                    </m:r>
                    <m:r>
                      <a:rPr lang="zh-CN" altLang="en-US" sz="2646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646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信用良好</m:t>
                    </m:r>
                    <m:r>
                      <a:rPr lang="en-US" altLang="zh-CN" sz="2646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46" b="0" dirty="0"/>
              </a:p>
              <a:p>
                <a:pPr eaLnBrk="1" hangingPunct="1">
                  <a:defRPr/>
                </a:pPr>
                <a:r>
                  <a:rPr lang="zh-CN" altLang="en-US" sz="2646" b="0" dirty="0"/>
                  <a:t>根据贝叶斯公式，</a:t>
                </a:r>
                <a:br>
                  <a:rPr lang="en-US" altLang="zh-CN" sz="2646" b="0" dirty="0"/>
                </a:br>
                <a:br>
                  <a:rPr lang="en-US" altLang="zh-CN" sz="2646" b="0" dirty="0"/>
                </a:br>
                <a:br>
                  <a:rPr lang="en-US" altLang="zh-CN" sz="2646" b="0" dirty="0"/>
                </a:br>
                <a:br>
                  <a:rPr lang="en-US" altLang="zh-CN" sz="2646" b="0" dirty="0"/>
                </a:br>
                <a:r>
                  <a:rPr lang="zh-CN" altLang="en-US" sz="2646" b="0" dirty="0"/>
                  <a:t>问题相当于比较下列两个式子的大小：</a:t>
                </a:r>
                <a:endParaRPr lang="en-US" altLang="zh-CN" sz="2646" b="0" dirty="0"/>
              </a:p>
              <a:p>
                <a:pPr algn="just" eaLnBrk="1" hangingPunct="1">
                  <a:buFont typeface="Wingdings" panose="05000000000000000000" pitchFamily="2" charset="2"/>
                  <a:buNone/>
                  <a:defRPr/>
                </a:pPr>
                <a:endParaRPr lang="en-US" altLang="zh-CN" dirty="0"/>
              </a:p>
              <a:p>
                <a:pPr algn="just" eaLnBrk="1" hangingPunct="1">
                  <a:defRPr/>
                </a:pPr>
                <a:endParaRPr lang="zh-CN" altLang="en-US" dirty="0"/>
              </a:p>
              <a:p>
                <a:pPr>
                  <a:defRPr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B0ECCC-7EC1-4194-A807-C7CE62EE6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646" y="879268"/>
                <a:ext cx="5879747" cy="5879747"/>
              </a:xfrm>
              <a:blipFill>
                <a:blip r:embed="rId2"/>
                <a:stretch>
                  <a:fillRect l="-3216" t="-1762" r="-6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4BECABC-5066-4941-81E3-D154E4169DDD}"/>
                  </a:ext>
                </a:extLst>
              </p:cNvPr>
              <p:cNvSpPr/>
              <p:nvPr/>
            </p:nvSpPr>
            <p:spPr>
              <a:xfrm>
                <a:off x="475833" y="5292005"/>
                <a:ext cx="5879747" cy="104208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 algn="just" eaLnBrk="1" hangingPunct="1">
                  <a:buFont typeface="Wingdings" pitchFamily="2" charset="2"/>
                  <a:buNone/>
                  <a:defRPr/>
                </a:pPr>
                <a14:m>
                  <m:oMath xmlns:m="http://schemas.openxmlformats.org/officeDocument/2006/math">
                    <m:r>
                      <a:rPr lang="zh-CN" altLang="en-US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𝑃</m:t>
                    </m:r>
                    <m:r>
                      <a:rPr lang="zh-CN" altLang="en-US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𝑋</m:t>
                    </m:r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|</m:t>
                    </m:r>
                    <m:r>
                      <a:rPr lang="zh-CN" altLang="en-US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买电脑</m:t>
                    </m:r>
                    <m:r>
                      <a:rPr lang="zh-CN" altLang="en-US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) ∗</m:t>
                    </m:r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𝑃</m:t>
                    </m:r>
                    <m:r>
                      <a:rPr lang="zh-CN" altLang="en-US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 </m:t>
                    </m:r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(</m:t>
                    </m:r>
                    <m:r>
                      <a:rPr lang="zh-CN" altLang="en-US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买电脑</m:t>
                    </m:r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)</m:t>
                    </m:r>
                    <m:r>
                      <a:rPr lang="zh-CN" altLang="en-US" sz="3086" i="1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3086" dirty="0">
                    <a:solidFill>
                      <a:srgbClr val="FF0000"/>
                    </a:solidFill>
                    <a:latin typeface="+mn-lt"/>
                    <a:ea typeface="华文楷体" panose="02010600040101010101" pitchFamily="2" charset="-122"/>
                  </a:rPr>
                  <a:t>？</a:t>
                </a:r>
              </a:p>
              <a:p>
                <a:pPr algn="just" eaLnBrk="1" hangingPunct="1">
                  <a:buFont typeface="Wingdings" pitchFamily="2" charset="2"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𝑃</m:t>
                    </m:r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𝑋</m:t>
                    </m:r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|</m:t>
                    </m:r>
                    <m:r>
                      <a:rPr lang="zh-CN" altLang="en-US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不买电脑</m:t>
                    </m:r>
                    <m:r>
                      <a:rPr lang="zh-CN" altLang="en-US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)∗</m:t>
                    </m:r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𝑃</m:t>
                    </m:r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(</m:t>
                    </m:r>
                    <m:r>
                      <a:rPr lang="zh-CN" altLang="en-US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不买电脑</m:t>
                    </m:r>
                    <m:r>
                      <a:rPr lang="en-US" altLang="zh-CN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)</m:t>
                    </m:r>
                    <m:r>
                      <a:rPr lang="zh-CN" altLang="en-US" sz="3086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  </m:t>
                    </m:r>
                  </m:oMath>
                </a14:m>
                <a:r>
                  <a:rPr lang="zh-CN" altLang="en-US" sz="3086" dirty="0">
                    <a:solidFill>
                      <a:srgbClr val="FF0000"/>
                    </a:solidFill>
                    <a:latin typeface="+mn-lt"/>
                    <a:ea typeface="华文楷体" panose="02010600040101010101" pitchFamily="2" charset="-122"/>
                  </a:rPr>
                  <a:t>？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4BECABC-5066-4941-81E3-D154E4169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33" y="5292005"/>
                <a:ext cx="5879747" cy="1042080"/>
              </a:xfrm>
              <a:prstGeom prst="rect">
                <a:avLst/>
              </a:prstGeom>
              <a:blipFill>
                <a:blip r:embed="rId3"/>
                <a:stretch>
                  <a:fillRect t="-6433" r="-829" b="-18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28F29BDF-49BA-4D08-A157-C6D6939C1F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403838"/>
              </p:ext>
            </p:extLst>
          </p:nvPr>
        </p:nvGraphicFramePr>
        <p:xfrm>
          <a:off x="6346158" y="1008029"/>
          <a:ext cx="3527848" cy="5711752"/>
        </p:xfrm>
        <a:graphic>
          <a:graphicData uri="http://schemas.openxmlformats.org/drawingml/2006/table">
            <a:tbl>
              <a:tblPr/>
              <a:tblGrid>
                <a:gridCol w="67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9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73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收入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是否</a:t>
                      </a:r>
                      <a:b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学生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信用</a:t>
                      </a:r>
                      <a:b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状况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买电脑？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高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高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中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低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低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2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低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1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中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1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低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？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A75EA0CF-DA5B-4257-B7BE-90D95346E39E}"/>
                  </a:ext>
                </a:extLst>
              </p:cNvPr>
              <p:cNvSpPr txBox="1"/>
              <p:nvPr/>
            </p:nvSpPr>
            <p:spPr bwMode="auto">
              <a:xfrm>
                <a:off x="756507" y="3253985"/>
                <a:ext cx="4283805" cy="105170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64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64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646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64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64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64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64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646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zh-CN" altLang="en-US" sz="264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64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646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zh-CN" altLang="en-US" sz="264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64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646" dirty="0"/>
              </a:p>
            </p:txBody>
          </p:sp>
        </mc:Choice>
        <mc:Fallback xmlns="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A75EA0CF-DA5B-4257-B7BE-90D95346E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6507" y="3253985"/>
                <a:ext cx="4283805" cy="1051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280303DE-2F2D-4BA1-A61F-9EF129F206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例子：朴素贝叶斯分类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内容占位符 2">
                <a:extLst>
                  <a:ext uri="{FF2B5EF4-FFF2-40B4-BE49-F238E27FC236}">
                    <a16:creationId xmlns:a16="http://schemas.microsoft.com/office/drawing/2014/main" id="{8749977F-E863-4955-8BDF-82F22E12B3D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15776" y="1043533"/>
                <a:ext cx="5656878" cy="5879747"/>
              </a:xfrm>
            </p:spPr>
            <p:txBody>
              <a:bodyPr/>
              <a:lstStyle/>
              <a:p>
                <a:pPr>
                  <a:lnSpc>
                    <a:spcPts val="3968"/>
                  </a:lnSpc>
                </a:pPr>
                <a:r>
                  <a:rPr lang="zh-CN" altLang="en-US" sz="2646" dirty="0"/>
                  <a:t>先计算</a:t>
                </a:r>
                <a:r>
                  <a:rPr lang="zh-CN" altLang="en-US" sz="2646" dirty="0">
                    <a:solidFill>
                      <a:srgbClr val="FFC000"/>
                    </a:solidFill>
                  </a:rPr>
                  <a:t>类别的先验概率</a:t>
                </a:r>
                <a:r>
                  <a:rPr lang="zh-CN" altLang="en-US" sz="2646" dirty="0"/>
                  <a:t>：</a:t>
                </a:r>
                <a:endParaRPr lang="en-US" altLang="zh-CN" sz="2646" dirty="0"/>
              </a:p>
              <a:p>
                <a:pPr lvl="1">
                  <a:lnSpc>
                    <a:spcPts val="3968"/>
                  </a:lnSpc>
                </a:pPr>
                <a14:m>
                  <m:oMath xmlns:m="http://schemas.openxmlformats.org/officeDocument/2006/math">
                    <m:r>
                      <a:rPr lang="en-US" altLang="zh-CN" sz="2205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205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5" i="1" dirty="0">
                        <a:latin typeface="Cambria Math" panose="02040503050406030204" pitchFamily="18" charset="0"/>
                      </a:rPr>
                      <m:t>买电脑</m:t>
                    </m:r>
                    <m:r>
                      <a:rPr lang="en-US" altLang="zh-CN" sz="2205" i="1" dirty="0">
                        <a:latin typeface="Cambria Math" panose="02040503050406030204" pitchFamily="18" charset="0"/>
                      </a:rPr>
                      <m:t>)=3/</m:t>
                    </m:r>
                  </m:oMath>
                </a14:m>
                <a:r>
                  <a:rPr lang="en-US" altLang="zh-CN" sz="2205" dirty="0"/>
                  <a:t>7</a:t>
                </a:r>
              </a:p>
              <a:p>
                <a:pPr lvl="1">
                  <a:lnSpc>
                    <a:spcPts val="3968"/>
                  </a:lnSpc>
                </a:pPr>
                <a14:m>
                  <m:oMath xmlns:m="http://schemas.openxmlformats.org/officeDocument/2006/math">
                    <m:r>
                      <a:rPr lang="en-US" altLang="zh-CN" sz="2205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205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5" i="1" dirty="0">
                        <a:latin typeface="Cambria Math" panose="02040503050406030204" pitchFamily="18" charset="0"/>
                      </a:rPr>
                      <m:t>不买电脑</m:t>
                    </m:r>
                    <m:r>
                      <a:rPr lang="en-US" altLang="zh-CN" sz="2205" i="1" dirty="0">
                        <a:latin typeface="Cambria Math" panose="02040503050406030204" pitchFamily="18" charset="0"/>
                      </a:rPr>
                      <m:t>)=4/7</m:t>
                    </m:r>
                  </m:oMath>
                </a14:m>
                <a:endParaRPr lang="en-US" altLang="zh-CN" sz="2205" dirty="0"/>
              </a:p>
              <a:p>
                <a:pPr lvl="1">
                  <a:lnSpc>
                    <a:spcPts val="3968"/>
                  </a:lnSpc>
                </a:pPr>
                <a:endParaRPr lang="en-US" altLang="zh-CN" sz="2205" dirty="0"/>
              </a:p>
              <a:p>
                <a:pPr>
                  <a:lnSpc>
                    <a:spcPts val="3968"/>
                  </a:lnSpc>
                </a:pPr>
                <a:r>
                  <a:rPr lang="zh-CN" altLang="en-US" sz="2646" dirty="0"/>
                  <a:t>类条件下</a:t>
                </a:r>
                <a14:m>
                  <m:oMath xmlns:m="http://schemas.openxmlformats.org/officeDocument/2006/math">
                    <m:r>
                      <a:rPr lang="en-US" altLang="zh-CN" sz="2646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646" dirty="0">
                    <a:solidFill>
                      <a:srgbClr val="FFC000"/>
                    </a:solidFill>
                  </a:rPr>
                  <a:t>的后验概率</a:t>
                </a:r>
                <a:r>
                  <a:rPr lang="zh-CN" altLang="en-US" sz="2646" dirty="0"/>
                  <a:t>：</a:t>
                </a:r>
                <a:endParaRPr lang="en-US" altLang="zh-CN" sz="2646" dirty="0"/>
              </a:p>
              <a:p>
                <a:pPr lvl="1">
                  <a:lnSpc>
                    <a:spcPts val="3968"/>
                  </a:lnSpc>
                </a:pP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买电脑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收入低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买电脑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是学生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买电脑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信用良好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买电脑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 =(1/3)∗(3/3)∗(3/3)=1/3</m:t>
                    </m:r>
                  </m:oMath>
                </a14:m>
                <a:endParaRPr lang="en-US" altLang="zh-CN" sz="2100" dirty="0"/>
              </a:p>
              <a:p>
                <a:pPr lvl="1">
                  <a:lnSpc>
                    <a:spcPts val="3968"/>
                  </a:lnSpc>
                </a:pP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不买电脑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收入低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不买电脑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是学生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不买电脑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信用良好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100" i="1" dirty="0">
                        <a:latin typeface="Cambria Math" panose="02040503050406030204" pitchFamily="18" charset="0"/>
                      </a:rPr>
                      <m:t>不买电脑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)=(2/4)∗(0/4)∗(4/4)=0</m:t>
                    </m:r>
                  </m:oMath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22531" name="内容占位符 2">
                <a:extLst>
                  <a:ext uri="{FF2B5EF4-FFF2-40B4-BE49-F238E27FC236}">
                    <a16:creationId xmlns:a16="http://schemas.microsoft.com/office/drawing/2014/main" id="{8749977F-E863-4955-8BDF-82F22E12B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776" y="1043533"/>
                <a:ext cx="5656878" cy="5879747"/>
              </a:xfrm>
              <a:blipFill>
                <a:blip r:embed="rId2"/>
                <a:stretch>
                  <a:fillRect l="-3341" t="-1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Group 6">
            <a:extLst>
              <a:ext uri="{FF2B5EF4-FFF2-40B4-BE49-F238E27FC236}">
                <a16:creationId xmlns:a16="http://schemas.microsoft.com/office/drawing/2014/main" id="{92309A0B-3063-423D-958E-B32B5B3B6C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258316"/>
              </p:ext>
            </p:extLst>
          </p:nvPr>
        </p:nvGraphicFramePr>
        <p:xfrm>
          <a:off x="6209224" y="827509"/>
          <a:ext cx="3527848" cy="5711752"/>
        </p:xfrm>
        <a:graphic>
          <a:graphicData uri="http://schemas.openxmlformats.org/drawingml/2006/table">
            <a:tbl>
              <a:tblPr/>
              <a:tblGrid>
                <a:gridCol w="67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9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73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收入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是否</a:t>
                      </a:r>
                      <a:b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学生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信用</a:t>
                      </a:r>
                      <a:b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状况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买电脑？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高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高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中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低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低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2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低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1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中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否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1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低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是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良好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66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？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0411FA3-524A-4917-BADE-7E937F2B0DB6}"/>
              </a:ext>
            </a:extLst>
          </p:cNvPr>
          <p:cNvSpPr txBox="1"/>
          <p:nvPr/>
        </p:nvSpPr>
        <p:spPr>
          <a:xfrm>
            <a:off x="6264448" y="2435930"/>
            <a:ext cx="3563658" cy="42175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503972" indent="-503972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646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后验概率的比较</a:t>
            </a:r>
            <a:r>
              <a:rPr lang="zh-CN" altLang="en-US" sz="2646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646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81950" lvl="1" indent="-377979" eaLnBrk="1" hangingPunct="1">
              <a:lnSpc>
                <a:spcPct val="150000"/>
              </a:lnSpc>
              <a:buFont typeface="Arial" panose="020B0604020202020204" pitchFamily="34" charset="0"/>
              <a:buChar char="−"/>
              <a:defRPr/>
            </a:pPr>
            <a:r>
              <a:rPr lang="zh-CN" altLang="en-US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P(</a:t>
            </a:r>
            <a: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X|</a:t>
            </a:r>
            <a:r>
              <a:rPr lang="zh-CN" altLang="en-US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买电脑) </a:t>
            </a:r>
            <a: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*P</a:t>
            </a:r>
            <a:r>
              <a:rPr lang="zh-CN" altLang="en-US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买电脑</a:t>
            </a:r>
            <a: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 =3/7*1/3=1/7</a:t>
            </a:r>
          </a:p>
          <a:p>
            <a:pPr marL="881950" lvl="1" indent="-377979" eaLnBrk="1" hangingPunct="1">
              <a:lnSpc>
                <a:spcPct val="150000"/>
              </a:lnSpc>
              <a:buFont typeface="Arial" panose="020B0604020202020204" pitchFamily="34" charset="0"/>
              <a:buChar char="−"/>
              <a:defRPr/>
            </a:pPr>
            <a:r>
              <a:rPr lang="zh-CN" altLang="en-US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P(</a:t>
            </a:r>
            <a: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X|</a:t>
            </a:r>
            <a:r>
              <a:rPr lang="zh-CN" altLang="en-US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不买电脑)* </a:t>
            </a:r>
            <a: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P(</a:t>
            </a:r>
            <a:r>
              <a:rPr lang="zh-CN" altLang="en-US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不买电脑</a:t>
            </a:r>
            <a: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 =4/7*0=0</a:t>
            </a:r>
          </a:p>
          <a:p>
            <a:pPr marL="881950" lvl="1" indent="-377979" eaLnBrk="1" hangingPunct="1">
              <a:lnSpc>
                <a:spcPct val="150000"/>
              </a:lnSpc>
              <a:buFont typeface="Arial" panose="020B0604020202020204" pitchFamily="34" charset="0"/>
              <a:buChar char="−"/>
              <a:defRPr/>
            </a:pPr>
            <a:r>
              <a:rPr lang="zh-CN" altLang="en-US" sz="2205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因此</a:t>
            </a:r>
            <a: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P(</a:t>
            </a:r>
            <a:r>
              <a:rPr lang="zh-CN" altLang="en-US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买电脑</a:t>
            </a:r>
            <a: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|X)&gt;</a:t>
            </a:r>
            <a:b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P(</a:t>
            </a:r>
            <a:r>
              <a:rPr lang="zh-CN" altLang="en-US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不买电脑</a:t>
            </a:r>
            <a:r>
              <a:rPr lang="en-US" altLang="zh-CN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|X)</a:t>
            </a:r>
            <a:r>
              <a:rPr lang="zh-CN" altLang="en-US" sz="2205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205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预测</a:t>
            </a:r>
            <a:r>
              <a:rPr lang="en-US" altLang="zh-CN" sz="2205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205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是会买电脑的</a:t>
            </a:r>
            <a:endParaRPr lang="en-US" altLang="zh-CN" sz="2205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DCF3C-3310-4FA5-B6E1-91C213BF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6.3-1 </a:t>
            </a:r>
            <a:r>
              <a:rPr lang="zh-CN" altLang="en-US" dirty="0"/>
              <a:t>数据挖掘算法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A01011-445F-4ADD-85EF-E3402A2A6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高斯朴素贝叶斯方法</a:t>
                </a:r>
                <a:r>
                  <a:rPr lang="en-US" altLang="zh-CN" dirty="0"/>
                  <a:t>GNB</a:t>
                </a:r>
              </a:p>
              <a:p>
                <a:pPr lvl="1"/>
                <a:r>
                  <a:rPr lang="zh-CN" altLang="en-US" dirty="0"/>
                  <a:t>如果一个特征取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离散值</a:t>
                </a:r>
                <a:r>
                  <a:rPr lang="zh-CN" altLang="en-US" dirty="0"/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 err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 baseline="-30000" dirty="0" err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i="1" dirty="0" err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i="1" baseline="-25000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)=|</m:t>
                    </m:r>
                    <m:r>
                      <a:rPr lang="en-US" altLang="zh-CN" i="1" dirty="0" err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 baseline="-30000" dirty="0" err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𝑖𝑘</m:t>
                    </m:r>
                    <m:r>
                      <a:rPr lang="en-US" altLang="zh-CN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|/|</m:t>
                    </m:r>
                    <m:r>
                      <a:rPr lang="en-US" altLang="zh-CN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baseline="-25000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baseline="-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 baseline="-25000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i="1" baseline="-25000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</a:t>
                </a: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的样本集，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 baseline="-30000" dirty="0" err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𝑖𝑘</m:t>
                    </m:r>
                  </m:oMath>
                </a14:m>
                <a:r>
                  <a:rPr lang="zh-CN" altLang="en-US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 baseline="-25000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中特征取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 baseline="-25000" dirty="0" err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的样本集</a:t>
                </a:r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如果是</a:t>
                </a:r>
                <a:r>
                  <a:rPr lang="zh-CN" altLang="en-US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连续值</a:t>
                </a: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特征，则通常假定该属性服从</a:t>
                </a:r>
                <a:r>
                  <a:rPr lang="zh-CN" altLang="en-US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高斯分布</a:t>
                </a: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:b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分别为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类的样本集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中特征的平均值与标准差。</a:t>
                </a:r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A01011-445F-4ADD-85EF-E3402A2A6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88" t="-1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8">
                <a:extLst>
                  <a:ext uri="{FF2B5EF4-FFF2-40B4-BE49-F238E27FC236}">
                    <a16:creationId xmlns:a16="http://schemas.microsoft.com/office/drawing/2014/main" id="{DAC7D406-0147-4B78-AC6F-3D88D78B99B9}"/>
                  </a:ext>
                </a:extLst>
              </p:cNvPr>
              <p:cNvSpPr txBox="1"/>
              <p:nvPr/>
            </p:nvSpPr>
            <p:spPr bwMode="auto">
              <a:xfrm>
                <a:off x="1799952" y="3375036"/>
                <a:ext cx="6172038" cy="80960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Object 8">
                <a:extLst>
                  <a:ext uri="{FF2B5EF4-FFF2-40B4-BE49-F238E27FC236}">
                    <a16:creationId xmlns:a16="http://schemas.microsoft.com/office/drawing/2014/main" id="{DAC7D406-0147-4B78-AC6F-3D88D78B9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9952" y="3375036"/>
                <a:ext cx="6172038" cy="809601"/>
              </a:xfrm>
              <a:prstGeom prst="rect">
                <a:avLst/>
              </a:prstGeom>
              <a:blipFill>
                <a:blip r:embed="rId3"/>
                <a:stretch>
                  <a:fillRect b="-37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5540F12-6F26-4FFB-A17F-D746383948DE}"/>
              </a:ext>
            </a:extLst>
          </p:cNvPr>
          <p:cNvSpPr txBox="1"/>
          <p:nvPr/>
        </p:nvSpPr>
        <p:spPr>
          <a:xfrm>
            <a:off x="2363997" y="5536705"/>
            <a:ext cx="5043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naïve Bayes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50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1FE7A-A3FA-4846-A164-BCCE0BB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6.3-1 </a:t>
            </a:r>
            <a:r>
              <a:rPr lang="zh-CN" altLang="en-US" dirty="0"/>
              <a:t>数据挖掘算法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DEE4C6-BCD6-43F1-B320-311E0FF3E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+mn-lt"/>
              </a:rPr>
              <a:t>分类</a:t>
            </a:r>
            <a:r>
              <a:rPr lang="en-US" altLang="zh-CN" sz="2400" dirty="0">
                <a:latin typeface="+mn-lt"/>
              </a:rPr>
              <a:t>(classification)</a:t>
            </a:r>
            <a:r>
              <a:rPr lang="zh-CN" altLang="en-US" sz="2400" dirty="0">
                <a:latin typeface="+mn-lt"/>
              </a:rPr>
              <a:t>：把样本分配到若干类之一(</a:t>
            </a:r>
            <a:r>
              <a:rPr lang="zh-CN" altLang="en-US" sz="2400" dirty="0">
                <a:solidFill>
                  <a:srgbClr val="FF0000"/>
                </a:solidFill>
                <a:latin typeface="+mn-lt"/>
              </a:rPr>
              <a:t>离散标记</a:t>
            </a:r>
            <a:r>
              <a:rPr lang="en-US" altLang="zh-CN" sz="2400" dirty="0">
                <a:solidFill>
                  <a:schemeClr val="bg1"/>
                </a:solidFill>
                <a:latin typeface="+mn-lt"/>
              </a:rPr>
              <a:t>)</a:t>
            </a:r>
          </a:p>
          <a:p>
            <a:r>
              <a:rPr lang="zh-CN" altLang="en-US" sz="2400" dirty="0">
                <a:latin typeface="+mn-lt"/>
              </a:rPr>
              <a:t>回归</a:t>
            </a:r>
            <a:r>
              <a:rPr lang="en-US" altLang="zh-CN" sz="2400" dirty="0">
                <a:latin typeface="+mn-lt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regression</a:t>
            </a:r>
            <a:r>
              <a:rPr lang="en-US" altLang="zh-CN" sz="2400" dirty="0">
                <a:latin typeface="+mn-lt"/>
              </a:rPr>
              <a:t>)</a:t>
            </a:r>
            <a:r>
              <a:rPr lang="zh-CN" altLang="en-US" sz="2400" dirty="0">
                <a:latin typeface="+mn-lt"/>
              </a:rPr>
              <a:t>：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研究分析因变量随自变量变化的关系形式，建立变量之间的方程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400" dirty="0">
                <a:solidFill>
                  <a:srgbClr val="FFC000"/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latin typeface="+mn-ea"/>
              </a:rPr>
              <a:t>实值</a:t>
            </a:r>
            <a:r>
              <a:rPr lang="en-US" altLang="zh-CN" sz="2400" dirty="0">
                <a:solidFill>
                  <a:srgbClr val="FFC000"/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rgbClr val="FFC000"/>
                </a:solidFill>
                <a:latin typeface="+mn-ea"/>
              </a:rPr>
              <a:t>预测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：将回归方程作为模型，根据自变量在预测期的数量变化来预测因变量值</a:t>
            </a:r>
          </a:p>
          <a:p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D7DD89-CF6C-4A6E-AFDD-3365A340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6" y="3347789"/>
            <a:ext cx="4110558" cy="28803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A5975D-146F-491E-8A4E-A8F68E769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320" y="3387049"/>
            <a:ext cx="4144742" cy="28348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1F425D-4728-48B5-BA1F-6D82F1FFDFCD}"/>
              </a:ext>
            </a:extLst>
          </p:cNvPr>
          <p:cNvSpPr txBox="1"/>
          <p:nvPr/>
        </p:nvSpPr>
        <p:spPr>
          <a:xfrm>
            <a:off x="2015976" y="637542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线性回归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00A7B2-545F-4C0F-9B2F-F253377B520F}"/>
              </a:ext>
            </a:extLst>
          </p:cNvPr>
          <p:cNvSpPr txBox="1"/>
          <p:nvPr/>
        </p:nvSpPr>
        <p:spPr>
          <a:xfrm>
            <a:off x="6408464" y="636479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非线性回归</a:t>
            </a:r>
          </a:p>
        </p:txBody>
      </p:sp>
    </p:spTree>
    <p:extLst>
      <p:ext uri="{BB962C8B-B14F-4D97-AF65-F5344CB8AC3E}">
        <p14:creationId xmlns:p14="http://schemas.microsoft.com/office/powerpoint/2010/main" val="9651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AC853DF5-4845-43FF-8C19-34582493BC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6.1-1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ndarray</a:t>
            </a:r>
            <a:r>
              <a:rPr lang="zh-CN" altLang="en-US" dirty="0"/>
              <a:t>对象创建</a:t>
            </a:r>
          </a:p>
        </p:txBody>
      </p:sp>
      <p:sp>
        <p:nvSpPr>
          <p:cNvPr id="11267" name="内容占位符 2">
            <a:extLst>
              <a:ext uri="{FF2B5EF4-FFF2-40B4-BE49-F238E27FC236}">
                <a16:creationId xmlns:a16="http://schemas.microsoft.com/office/drawing/2014/main" id="{1D4141FB-AC4B-45E8-B6BB-CF7A5BF969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noProof="1">
                <a:solidFill>
                  <a:srgbClr val="FFC000"/>
                </a:solidFill>
              </a:rPr>
              <a:t>ndarray</a:t>
            </a:r>
            <a:r>
              <a:rPr lang="zh-CN" altLang="en-US" noProof="1"/>
              <a:t>实例的</a:t>
            </a:r>
            <a:r>
              <a:rPr lang="zh-CN" altLang="en-US" noProof="1">
                <a:solidFill>
                  <a:srgbClr val="FFC000"/>
                </a:solidFill>
              </a:rPr>
              <a:t>方法</a:t>
            </a:r>
            <a:endParaRPr lang="zh-CN" altLang="zh-CN" noProof="1">
              <a:solidFill>
                <a:srgbClr val="FFC000"/>
              </a:solidFill>
            </a:endParaRPr>
          </a:p>
          <a:p>
            <a:pPr lvl="1"/>
            <a:r>
              <a:rPr lang="en-US" altLang="zh-CN" sz="2200" noProof="1">
                <a:solidFill>
                  <a:srgbClr val="F9ED07"/>
                </a:solidFill>
              </a:rPr>
              <a:t>tolist</a:t>
            </a:r>
            <a:r>
              <a:rPr lang="zh-CN" altLang="en-US" sz="2200" noProof="1"/>
              <a:t>方法</a:t>
            </a:r>
            <a:r>
              <a:rPr lang="zh-CN" altLang="zh-CN" sz="2200" noProof="1"/>
              <a:t>: </a:t>
            </a:r>
            <a:r>
              <a:rPr lang="zh-CN" altLang="en-US" sz="2200" noProof="1"/>
              <a:t>将数组变回</a:t>
            </a:r>
            <a:r>
              <a:rPr lang="en-US" altLang="zh-CN" sz="2200" noProof="1"/>
              <a:t>list</a:t>
            </a:r>
            <a:r>
              <a:rPr lang="zh-CN" altLang="en-US" sz="2200" noProof="1"/>
              <a:t>，但原数组不变</a:t>
            </a:r>
            <a:endParaRPr lang="zh-CN" altLang="zh-CN" sz="2200" noProof="1"/>
          </a:p>
          <a:p>
            <a:pPr lvl="1"/>
            <a:r>
              <a:rPr lang="en-US" altLang="zh-CN" sz="2200" noProof="1">
                <a:solidFill>
                  <a:srgbClr val="F9ED07"/>
                </a:solidFill>
              </a:rPr>
              <a:t>reshape</a:t>
            </a:r>
            <a:r>
              <a:rPr lang="zh-CN" altLang="en-US" sz="2200" noProof="1">
                <a:solidFill>
                  <a:schemeClr val="bg1"/>
                </a:solidFill>
              </a:rPr>
              <a:t>方法</a:t>
            </a:r>
            <a:r>
              <a:rPr lang="zh-CN" altLang="en-US" sz="2200" noProof="1"/>
              <a:t>：创建一个新尺寸数组，原数组的</a:t>
            </a:r>
            <a:r>
              <a:rPr lang="en-US" altLang="zh-CN" sz="2200" noProof="1"/>
              <a:t>shape</a:t>
            </a:r>
            <a:r>
              <a:rPr lang="zh-CN" altLang="en-US" sz="2200" noProof="1"/>
              <a:t>保持不变。</a:t>
            </a:r>
            <a:endParaRPr lang="zh-CN" altLang="zh-CN" sz="2200" noProof="1"/>
          </a:p>
          <a:p>
            <a:pPr lvl="1"/>
            <a:endParaRPr lang="zh-CN" altLang="zh-CN" noProof="1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42B60D-F010-48E6-86FA-61E0D9B5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2116138"/>
            <a:ext cx="2519362" cy="533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4D52A7-13E0-4296-B383-CAE45E23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103438"/>
            <a:ext cx="4652963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4A67F5-0064-4CBD-ACEC-AD5BA37C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3397123"/>
            <a:ext cx="37465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D7640-C2B5-4C43-8491-A658BFB0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6.3-1 </a:t>
            </a:r>
            <a:r>
              <a:rPr lang="zh-CN" altLang="en-US" dirty="0"/>
              <a:t>数据挖掘算法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111F4D-B35E-4467-8F3F-FDD593F36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多元线性回归</a:t>
                </a:r>
                <a:r>
                  <a:rPr lang="zh-CN" altLang="en-US" dirty="0"/>
                  <a:t>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回归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模型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,1)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为数据集中第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/>
                  <a:t>条数据。</a:t>
                </a:r>
                <a:br>
                  <a:rPr lang="en-US" altLang="zh-CN" dirty="0"/>
                </a:br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CN" altLang="en-US" b="1" i="1" dirty="0"/>
                  <a:t> </a:t>
                </a:r>
                <a:r>
                  <a:rPr lang="zh-CN" altLang="en-US" dirty="0"/>
                  <a:t>为拟合函数的待定参数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权重系数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截距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zh-CN" altLang="en-US" dirty="0"/>
                  <a:t>拟合函数可以简记为：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>
                    <a:solidFill>
                      <a:srgbClr val="FFC000"/>
                    </a:solidFill>
                  </a:rPr>
                  <a:t>代价函数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cost function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111F4D-B35E-4467-8F3F-FDD593F36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88" t="-1534" r="-1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EFEFC28-9DE6-46FE-A54C-84BAFE1F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03" y="4101306"/>
            <a:ext cx="7367217" cy="29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2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91082-8B04-42BA-97FA-392C430E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6.3-1 </a:t>
            </a:r>
            <a:r>
              <a:rPr lang="zh-CN" altLang="en-US" dirty="0"/>
              <a:t>数据挖掘算法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C9AC0-4F89-4288-B54E-18E2275B9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C000"/>
                </a:solidFill>
              </a:rPr>
              <a:t>代价函数</a:t>
            </a:r>
            <a:r>
              <a:rPr lang="en-US" altLang="zh-CN" dirty="0">
                <a:solidFill>
                  <a:srgbClr val="FFC000"/>
                </a:solidFill>
              </a:rPr>
              <a:t>(</a:t>
            </a:r>
            <a:r>
              <a:rPr lang="zh-CN" altLang="en-US" dirty="0">
                <a:solidFill>
                  <a:srgbClr val="FFC000"/>
                </a:solidFill>
              </a:rPr>
              <a:t>续</a:t>
            </a:r>
            <a:r>
              <a:rPr lang="en-US" altLang="zh-CN" dirty="0">
                <a:solidFill>
                  <a:srgbClr val="FFC000"/>
                </a:solidFill>
              </a:rPr>
              <a:t>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C000"/>
                </a:solidFill>
              </a:rPr>
              <a:t>优化目标</a:t>
            </a:r>
            <a:r>
              <a:rPr lang="zh-CN" altLang="en-US" dirty="0"/>
              <a:t>：让代价函数最小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8802A2-E2E2-4EBA-99C6-AF4042F0E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5" y="1438569"/>
            <a:ext cx="5760640" cy="23511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8B7EE0-0935-44D2-8E97-5DD170675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5" y="4715941"/>
            <a:ext cx="4741016" cy="21631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948EE71-1F13-4875-A143-3AF1C03A743B}"/>
              </a:ext>
            </a:extLst>
          </p:cNvPr>
          <p:cNvSpPr txBox="1"/>
          <p:nvPr/>
        </p:nvSpPr>
        <p:spPr>
          <a:xfrm>
            <a:off x="6624488" y="5290864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最小二乘法</a:t>
            </a:r>
          </a:p>
        </p:txBody>
      </p:sp>
    </p:spTree>
    <p:extLst>
      <p:ext uri="{BB962C8B-B14F-4D97-AF65-F5344CB8AC3E}">
        <p14:creationId xmlns:p14="http://schemas.microsoft.com/office/powerpoint/2010/main" val="376344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E93D9-F3E6-478D-82D2-D1D99F3A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6.3-1 </a:t>
            </a:r>
            <a:r>
              <a:rPr lang="zh-CN" altLang="en-US" dirty="0"/>
              <a:t>数据挖掘算法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EDACBA-8011-49FE-BE4B-0B91461512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线性回归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zh-CN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(1,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rgbClr val="FFC000"/>
                    </a:solidFill>
                  </a:rPr>
                  <a:t>logistic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回归</a:t>
                </a:r>
                <a:endParaRPr lang="en-US" altLang="zh-CN" dirty="0">
                  <a:solidFill>
                    <a:srgbClr val="FFC000"/>
                  </a:solidFill>
                </a:endParaRPr>
              </a:p>
              <a:p>
                <a:pPr lvl="1"/>
                <a:r>
                  <a:rPr lang="zh-CN" altLang="en-US" dirty="0"/>
                  <a:t>基于线性回归，是一种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广义线性</a:t>
                </a:r>
                <a:r>
                  <a:rPr lang="zh-CN" altLang="en-US" dirty="0"/>
                  <a:t>回归模型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FF0000"/>
                    </a:solidFill>
                  </a:rPr>
                  <a:t>正样本概率：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负样本概率：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称为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sigmoid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logistic</a:t>
                </a:r>
                <a:r>
                  <a:rPr lang="zh-CN" altLang="en-US" dirty="0"/>
                  <a:t>回归是一种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分类算法</a:t>
                </a:r>
                <a:r>
                  <a:rPr lang="zh-CN" altLang="en-US" dirty="0"/>
                  <a:t>，而线性回归是一种实值预测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回归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方法。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可以看出，</a:t>
                </a:r>
                <a:r>
                  <a:rPr lang="en-US" altLang="zh-CN" dirty="0"/>
                  <a:t> logistic regression</a:t>
                </a:r>
                <a:r>
                  <a:rPr lang="zh-CN" altLang="en-US" dirty="0"/>
                  <a:t>算法是将线性函数的结果映射到了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函数中。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参数学习：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极大似然估计</a:t>
                </a:r>
                <a:endParaRPr lang="en-US" altLang="zh-CN" dirty="0">
                  <a:solidFill>
                    <a:srgbClr val="FFC000"/>
                  </a:solidFill>
                </a:endParaRPr>
              </a:p>
              <a:p>
                <a:pPr lvl="1"/>
                <a:endParaRPr lang="zh-CN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EDACBA-8011-49FE-BE4B-0B9146151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88" t="-1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593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AEA4A-BA09-4E77-AB4F-46FCFF8D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6.3-2 </a:t>
            </a:r>
            <a:r>
              <a:rPr lang="zh-CN" altLang="en-US" dirty="0"/>
              <a:t>模型评估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B9E01-C3A1-4E7A-983C-5B9EBA21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建立的分类模型好不好？该如何评估？</a:t>
            </a:r>
            <a:endParaRPr lang="en-US" altLang="zh-CN" dirty="0"/>
          </a:p>
          <a:p>
            <a:pPr lvl="1"/>
            <a:r>
              <a:rPr lang="zh-CN" altLang="en-US" dirty="0"/>
              <a:t>二分类问题中的混淆矩阵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C000"/>
                </a:solidFill>
              </a:rPr>
              <a:t>Confusion matrix</a:t>
            </a:r>
            <a:r>
              <a:rPr lang="en-US" altLang="zh-CN" dirty="0"/>
              <a:t>)</a:t>
            </a:r>
            <a:endParaRPr lang="zh-CN" altLang="en-US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二分类问题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>
                <a:solidFill>
                  <a:srgbClr val="FFC000"/>
                </a:solidFill>
              </a:rPr>
              <a:t>真阳性</a:t>
            </a:r>
            <a:r>
              <a:rPr lang="zh-CN" altLang="en-US" dirty="0"/>
              <a:t>(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</a:t>
            </a:r>
            <a:r>
              <a:rPr lang="zh-CN" altLang="en-US" dirty="0"/>
              <a:t>rue </a:t>
            </a:r>
            <a:r>
              <a:rPr lang="zh-CN" altLang="en-US" b="1" dirty="0">
                <a:solidFill>
                  <a:srgbClr val="FF0000"/>
                </a:solidFill>
              </a:rPr>
              <a:t>P</a:t>
            </a:r>
            <a:r>
              <a:rPr lang="zh-CN" altLang="en-US" dirty="0"/>
              <a:t>ositive</a:t>
            </a:r>
            <a:r>
              <a:rPr lang="en-US" altLang="zh-CN" dirty="0"/>
              <a:t>, TP</a:t>
            </a:r>
            <a:r>
              <a:rPr lang="zh-CN" altLang="en-US" dirty="0"/>
              <a:t>)： 实际为阳性   预测为阳性</a:t>
            </a:r>
          </a:p>
          <a:p>
            <a:pPr lvl="1" eaLnBrk="1" hangingPunct="1">
              <a:defRPr/>
            </a:pPr>
            <a:r>
              <a:rPr lang="zh-CN" altLang="en-US" dirty="0">
                <a:solidFill>
                  <a:srgbClr val="FFC000"/>
                </a:solidFill>
              </a:rPr>
              <a:t>真阴性</a:t>
            </a:r>
            <a:r>
              <a:rPr lang="zh-CN" altLang="en-US" dirty="0"/>
              <a:t>(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</a:t>
            </a:r>
            <a:r>
              <a:rPr lang="zh-CN" altLang="en-US" dirty="0"/>
              <a:t>rue </a:t>
            </a:r>
            <a:r>
              <a:rPr lang="zh-CN" altLang="en-US" b="1" dirty="0">
                <a:solidFill>
                  <a:srgbClr val="FF0000"/>
                </a:solidFill>
              </a:rPr>
              <a:t>N</a:t>
            </a:r>
            <a:r>
              <a:rPr lang="zh-CN" altLang="en-US" dirty="0"/>
              <a:t>egative</a:t>
            </a:r>
            <a:r>
              <a:rPr lang="en-US" altLang="zh-CN" dirty="0"/>
              <a:t>, TN</a:t>
            </a:r>
            <a:r>
              <a:rPr lang="zh-CN" altLang="en-US" dirty="0"/>
              <a:t>)：实际为阴性   预测为阴性</a:t>
            </a:r>
          </a:p>
          <a:p>
            <a:pPr lvl="1" eaLnBrk="1" hangingPunct="1">
              <a:defRPr/>
            </a:pPr>
            <a:r>
              <a:rPr lang="zh-CN" altLang="en-US" dirty="0">
                <a:solidFill>
                  <a:srgbClr val="FFC000"/>
                </a:solidFill>
              </a:rPr>
              <a:t>假阳性</a:t>
            </a:r>
            <a:r>
              <a:rPr lang="zh-CN" altLang="en-US" dirty="0"/>
              <a:t>(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</a:t>
            </a:r>
            <a:r>
              <a:rPr lang="zh-CN" altLang="en-US" dirty="0"/>
              <a:t>alse </a:t>
            </a:r>
            <a:r>
              <a:rPr lang="zh-CN" altLang="en-US" b="1" dirty="0">
                <a:solidFill>
                  <a:srgbClr val="FF0000"/>
                </a:solidFill>
              </a:rPr>
              <a:t>P</a:t>
            </a:r>
            <a:r>
              <a:rPr lang="zh-CN" altLang="en-US" dirty="0"/>
              <a:t>ositive</a:t>
            </a:r>
            <a:r>
              <a:rPr lang="en-US" altLang="zh-CN" dirty="0"/>
              <a:t>, FP</a:t>
            </a:r>
            <a:r>
              <a:rPr lang="zh-CN" altLang="en-US" dirty="0"/>
              <a:t>)： 实际为阴性   预测为阳性</a:t>
            </a:r>
          </a:p>
          <a:p>
            <a:pPr lvl="1" eaLnBrk="1" hangingPunct="1">
              <a:defRPr/>
            </a:pPr>
            <a:r>
              <a:rPr lang="zh-CN" altLang="en-US" dirty="0">
                <a:solidFill>
                  <a:srgbClr val="FFC000"/>
                </a:solidFill>
              </a:rPr>
              <a:t>假阴性</a:t>
            </a:r>
            <a:r>
              <a:rPr lang="zh-CN" altLang="en-US" dirty="0"/>
              <a:t>(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</a:t>
            </a:r>
            <a:r>
              <a:rPr lang="zh-CN" altLang="en-US" dirty="0"/>
              <a:t>alse </a:t>
            </a:r>
            <a:r>
              <a:rPr lang="zh-CN" altLang="en-US" b="1" dirty="0">
                <a:solidFill>
                  <a:srgbClr val="FF0000"/>
                </a:solidFill>
              </a:rPr>
              <a:t>N</a:t>
            </a:r>
            <a:r>
              <a:rPr lang="zh-CN" altLang="en-US" dirty="0"/>
              <a:t>egative</a:t>
            </a:r>
            <a:r>
              <a:rPr lang="en-US" altLang="zh-CN" dirty="0"/>
              <a:t>, FN</a:t>
            </a:r>
            <a:r>
              <a:rPr lang="zh-CN" altLang="en-US" dirty="0"/>
              <a:t>)：实际为阳性   预测为阴性</a:t>
            </a:r>
            <a:endParaRPr lang="en-US" altLang="zh-CN" dirty="0"/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zh-CN" altLang="en-US" dirty="0">
                <a:solidFill>
                  <a:srgbClr val="FFC000"/>
                </a:solidFill>
              </a:rPr>
              <a:t>混淆矩阵</a:t>
            </a:r>
          </a:p>
        </p:txBody>
      </p:sp>
      <p:pic>
        <p:nvPicPr>
          <p:cNvPr id="4" name="图片 11">
            <a:extLst>
              <a:ext uri="{FF2B5EF4-FFF2-40B4-BE49-F238E27FC236}">
                <a16:creationId xmlns:a16="http://schemas.microsoft.com/office/drawing/2014/main" id="{E4366E54-4971-4C8F-A59B-E019DC291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44" y="4643933"/>
            <a:ext cx="4848910" cy="2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031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8E68F-3C74-4CB8-81C6-671CA844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6.3-2 </a:t>
            </a:r>
            <a:r>
              <a:rPr lang="zh-CN" altLang="en-US" dirty="0"/>
              <a:t>模型评估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A6F9A4-A053-42BE-B3D6-1F5DD6E11F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评估分类模型的</a:t>
                </a:r>
                <a:r>
                  <a:rPr lang="zh-CN" altLang="en-US" sz="2400" dirty="0">
                    <a:solidFill>
                      <a:srgbClr val="FFC000"/>
                    </a:solidFill>
                  </a:rPr>
                  <a:t>性能指标</a:t>
                </a:r>
                <a:endParaRPr lang="en-US" altLang="zh-CN" sz="2400" dirty="0">
                  <a:solidFill>
                    <a:srgbClr val="FFC000"/>
                  </a:solidFill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zh-CN" altLang="en-US" sz="2200" dirty="0">
                    <a:solidFill>
                      <a:srgbClr val="FF0000"/>
                    </a:solidFill>
                  </a:rPr>
                  <a:t>灵敏度</a:t>
                </a:r>
                <a:r>
                  <a:rPr lang="zh-CN" altLang="en-US" sz="2200" dirty="0"/>
                  <a:t>(</a:t>
                </a:r>
                <a:r>
                  <a:rPr lang="zh-CN" altLang="en-US" sz="2200" dirty="0">
                    <a:solidFill>
                      <a:srgbClr val="FFC000"/>
                    </a:solidFill>
                  </a:rPr>
                  <a:t>Sensitivity</a:t>
                </a:r>
                <a:r>
                  <a:rPr lang="zh-CN" altLang="en-US" sz="2200" dirty="0"/>
                  <a:t>)</a:t>
                </a:r>
                <a:r>
                  <a:rPr lang="zh-CN" altLang="en-US" sz="2200" dirty="0">
                    <a:solidFill>
                      <a:schemeClr val="bg1"/>
                    </a:solidFill>
                  </a:rPr>
                  <a:t>：也称查全率(</a:t>
                </a:r>
                <a:r>
                  <a:rPr lang="zh-CN" altLang="en-US" sz="2200" dirty="0">
                    <a:solidFill>
                      <a:srgbClr val="FFC000"/>
                    </a:solidFill>
                  </a:rPr>
                  <a:t>Recall</a:t>
                </a:r>
                <a:r>
                  <a:rPr lang="zh-CN" altLang="en-US" sz="2200" dirty="0">
                    <a:solidFill>
                      <a:schemeClr val="bg1"/>
                    </a:solidFill>
                  </a:rPr>
                  <a:t>)</a:t>
                </a:r>
                <a:br>
                  <a:rPr lang="en-US" altLang="zh-CN" sz="2200" dirty="0">
                    <a:solidFill>
                      <a:schemeClr val="bg1"/>
                    </a:solidFill>
                  </a:rPr>
                </a:br>
                <a:r>
                  <a:rPr lang="zh-CN" alt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𝐒𝐧</m:t>
                    </m:r>
                    <m:r>
                      <a:rPr lang="en-US" altLang="zh-CN" sz="22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>
                  <a:solidFill>
                    <a:schemeClr val="bg1"/>
                  </a:solidFill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endParaRPr lang="zh-CN" alt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zh-CN" altLang="en-US" sz="2200" dirty="0">
                    <a:solidFill>
                      <a:srgbClr val="FF0000"/>
                    </a:solidFill>
                  </a:rPr>
                  <a:t>特异度</a:t>
                </a:r>
                <a:r>
                  <a:rPr lang="zh-CN" altLang="en-US" sz="2200" dirty="0"/>
                  <a:t>(</a:t>
                </a:r>
                <a:r>
                  <a:rPr lang="zh-CN" altLang="en-US" sz="2200" dirty="0">
                    <a:solidFill>
                      <a:srgbClr val="FFC000"/>
                    </a:solidFill>
                  </a:rPr>
                  <a:t>Specificity</a:t>
                </a:r>
                <a:r>
                  <a:rPr lang="zh-CN" altLang="en-US" sz="2200" dirty="0"/>
                  <a:t>)</a:t>
                </a:r>
                <a:r>
                  <a:rPr lang="zh-CN" altLang="en-US" sz="2200" dirty="0">
                    <a:solidFill>
                      <a:schemeClr val="bg1"/>
                    </a:solidFill>
                  </a:rPr>
                  <a:t>:      </a:t>
                </a:r>
                <a:br>
                  <a:rPr lang="en-US" altLang="zh-CN" sz="2200" dirty="0">
                    <a:solidFill>
                      <a:schemeClr val="bg1"/>
                    </a:solidFill>
                  </a:rPr>
                </a:br>
                <a:r>
                  <a:rPr lang="zh-CN" alt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200" dirty="0">
                    <a:solidFill>
                      <a:schemeClr val="bg1"/>
                    </a:solidFill>
                  </a:rPr>
                  <a:t>Sp=</a:t>
                </a:r>
                <a14:m>
                  <m:oMath xmlns:m="http://schemas.openxmlformats.org/officeDocument/2006/math"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𝑇𝑁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𝑇𝑁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>
                  <a:solidFill>
                    <a:schemeClr val="bg1"/>
                  </a:solidFill>
                </a:endParaRPr>
              </a:p>
              <a:p>
                <a:pPr lvl="1"/>
                <a:endParaRPr lang="zh-CN" alt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zh-CN" altLang="en-US" sz="2200" dirty="0">
                    <a:solidFill>
                      <a:srgbClr val="FF0000"/>
                    </a:solidFill>
                  </a:rPr>
                  <a:t>精度</a:t>
                </a:r>
                <a:r>
                  <a:rPr lang="zh-CN" altLang="en-US" sz="2200" dirty="0"/>
                  <a:t>(</a:t>
                </a:r>
                <a:r>
                  <a:rPr lang="zh-CN" altLang="en-US" sz="2200" dirty="0">
                    <a:solidFill>
                      <a:srgbClr val="FFC000"/>
                    </a:solidFill>
                  </a:rPr>
                  <a:t>Precision</a:t>
                </a:r>
                <a:r>
                  <a:rPr lang="zh-CN" altLang="en-US" sz="2200" dirty="0"/>
                  <a:t>)</a:t>
                </a:r>
                <a:r>
                  <a:rPr lang="zh-CN" altLang="en-US" sz="2200" dirty="0">
                    <a:solidFill>
                      <a:schemeClr val="bg1"/>
                    </a:solidFill>
                  </a:rPr>
                  <a:t>:            </a:t>
                </a:r>
                <a:br>
                  <a:rPr lang="en-US" altLang="zh-CN" sz="2200" dirty="0">
                    <a:solidFill>
                      <a:schemeClr val="bg1"/>
                    </a:solidFill>
                  </a:rPr>
                </a:br>
                <a:r>
                  <a:rPr lang="zh-CN" alt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𝐏𝐫𝐞𝐜𝐢𝐬𝐢𝐨𝐢𝐧</m:t>
                    </m:r>
                    <m:r>
                      <a:rPr lang="en-US" altLang="zh-CN" sz="22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>
                  <a:solidFill>
                    <a:schemeClr val="bg1"/>
                  </a:solidFill>
                </a:endParaRPr>
              </a:p>
              <a:p>
                <a:pPr lvl="1"/>
                <a:endParaRPr lang="zh-CN" alt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zh-CN" altLang="en-US" sz="2200" dirty="0">
                    <a:solidFill>
                      <a:srgbClr val="FF0000"/>
                    </a:solidFill>
                  </a:rPr>
                  <a:t>准确率</a:t>
                </a:r>
                <a:r>
                  <a:rPr lang="zh-CN" altLang="en-US" sz="2200" dirty="0"/>
                  <a:t>(</a:t>
                </a:r>
                <a:r>
                  <a:rPr lang="zh-CN" altLang="en-US" sz="2200" dirty="0">
                    <a:solidFill>
                      <a:srgbClr val="FFC000"/>
                    </a:solidFill>
                  </a:rPr>
                  <a:t>Accuracy</a:t>
                </a:r>
                <a:r>
                  <a:rPr lang="zh-CN" altLang="en-US" sz="2200" dirty="0"/>
                  <a:t>)</a:t>
                </a:r>
                <a:r>
                  <a:rPr lang="zh-CN" altLang="en-US" sz="2200" dirty="0">
                    <a:solidFill>
                      <a:schemeClr val="bg1"/>
                    </a:solidFill>
                  </a:rPr>
                  <a:t>:     </a:t>
                </a:r>
                <a:br>
                  <a:rPr lang="en-US" altLang="zh-CN" sz="2200" dirty="0">
                    <a:solidFill>
                      <a:schemeClr val="bg1"/>
                    </a:solidFill>
                  </a:rPr>
                </a:br>
                <a:r>
                  <a:rPr lang="zh-CN" alt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𝐀𝐜𝐜</m:t>
                    </m:r>
                    <m:r>
                      <a:rPr lang="en-US" altLang="zh-CN" sz="22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𝑇𝑁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)/(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𝑇𝑁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altLang="zh-CN" sz="2200" dirty="0">
                    <a:solidFill>
                      <a:srgbClr val="FFC000"/>
                    </a:solidFill>
                  </a:rPr>
                  <a:t>F1 </a:t>
                </a:r>
                <a:r>
                  <a:rPr lang="en-US" altLang="zh-CN" sz="2200" dirty="0">
                    <a:solidFill>
                      <a:schemeClr val="bg1"/>
                    </a:solidFill>
                  </a:rPr>
                  <a:t>score=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𝑟𝑒𝑐𝑖𝑠𝑖𝑜𝑛</m:t>
                    </m:r>
                    <m:r>
                      <a:rPr lang="en-US" altLang="zh-CN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altLang="zh-CN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altLang="zh-CN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altLang="zh-CN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altLang="zh-CN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altLang="zh-CN" sz="2200" dirty="0">
                    <a:solidFill>
                      <a:schemeClr val="bg1"/>
                    </a:solidFill>
                  </a:rPr>
                  <a:t>ROC</a:t>
                </a:r>
                <a:r>
                  <a:rPr lang="zh-CN" altLang="en-US" sz="2200" dirty="0">
                    <a:solidFill>
                      <a:schemeClr val="bg1"/>
                    </a:solidFill>
                  </a:rPr>
                  <a:t>曲线</a:t>
                </a:r>
                <a:r>
                  <a:rPr lang="zh-CN" altLang="en-US" sz="2200" dirty="0"/>
                  <a:t>下方的面积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AUC</a:t>
                </a:r>
                <a:r>
                  <a:rPr lang="en-US" altLang="zh-CN" sz="2200" dirty="0"/>
                  <a:t>(area under curve)</a:t>
                </a:r>
                <a:r>
                  <a:rPr lang="zh-CN" altLang="en-US" sz="2200" dirty="0"/>
                  <a:t>也可以用来评估分类模型的预测性能</a:t>
                </a:r>
                <a:endParaRPr lang="en-US" altLang="zh-CN" sz="2200" dirty="0"/>
              </a:p>
              <a:p>
                <a:pPr lvl="1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A6F9A4-A053-42BE-B3D6-1F5DD6E11F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60" t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491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8244E-10C3-40FA-BC74-A69C0FAB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6.3-2 </a:t>
            </a:r>
            <a:r>
              <a:rPr lang="zh-CN" altLang="en-US" dirty="0"/>
              <a:t>模型评估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ACB65-14DB-492B-8016-099F25142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4" y="827509"/>
            <a:ext cx="9865096" cy="6357937"/>
          </a:xfrm>
        </p:spPr>
        <p:txBody>
          <a:bodyPr/>
          <a:lstStyle/>
          <a:p>
            <a:r>
              <a:rPr lang="zh-CN" altLang="en-US" dirty="0"/>
              <a:t>评估方法</a:t>
            </a:r>
            <a:endParaRPr lang="en-US" altLang="zh-CN" dirty="0"/>
          </a:p>
          <a:p>
            <a:pPr lvl="1"/>
            <a:r>
              <a:rPr lang="zh-CN" altLang="en-US" sz="2200" dirty="0"/>
              <a:t>留出法</a:t>
            </a:r>
            <a:r>
              <a:rPr lang="en-US" altLang="zh-CN" sz="2200" dirty="0"/>
              <a:t>(</a:t>
            </a:r>
            <a:r>
              <a:rPr lang="en-US" altLang="zh-CN" sz="2200" dirty="0">
                <a:solidFill>
                  <a:srgbClr val="FFC000"/>
                </a:solidFill>
              </a:rPr>
              <a:t>hold out</a:t>
            </a:r>
            <a:r>
              <a:rPr lang="en-US" altLang="zh-CN" sz="2200" dirty="0"/>
              <a:t>): </a:t>
            </a:r>
            <a:r>
              <a:rPr lang="zh-CN" altLang="en-US" sz="2000" dirty="0"/>
              <a:t>直接将数据集</a:t>
            </a:r>
            <a:r>
              <a:rPr lang="en-US" altLang="zh-CN" sz="2000" dirty="0"/>
              <a:t>D</a:t>
            </a:r>
            <a:r>
              <a:rPr lang="zh-CN" altLang="en-US" sz="2000" dirty="0"/>
              <a:t>划分为两个互斥的集合，其中一个集合作为训练集</a:t>
            </a:r>
            <a:r>
              <a:rPr lang="en-US" altLang="zh-CN" sz="2000" dirty="0"/>
              <a:t>S,</a:t>
            </a:r>
            <a:r>
              <a:rPr lang="zh-CN" altLang="en-US" sz="2000" dirty="0"/>
              <a:t>另一个作为测试集</a:t>
            </a:r>
            <a:r>
              <a:rPr lang="en-US" altLang="zh-CN" sz="2000" dirty="0"/>
              <a:t>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2"/>
            <a:endParaRPr lang="en-US" altLang="zh-CN" dirty="0"/>
          </a:p>
          <a:p>
            <a:pPr lvl="1"/>
            <a:r>
              <a:rPr lang="zh-CN" altLang="en-US" sz="2200" dirty="0"/>
              <a:t>交叉验证法</a:t>
            </a:r>
            <a:r>
              <a:rPr lang="en-US" altLang="zh-CN" sz="2200" dirty="0"/>
              <a:t>(</a:t>
            </a:r>
            <a:r>
              <a:rPr lang="en-US" altLang="zh-CN" sz="2200" dirty="0">
                <a:solidFill>
                  <a:srgbClr val="FFC000"/>
                </a:solidFill>
              </a:rPr>
              <a:t>cross validation</a:t>
            </a:r>
            <a:r>
              <a:rPr lang="en-US" altLang="zh-CN" sz="2200" dirty="0"/>
              <a:t>): </a:t>
            </a:r>
            <a:r>
              <a:rPr lang="zh-CN" altLang="en-US" sz="2000" dirty="0">
                <a:solidFill>
                  <a:schemeClr val="bg1"/>
                </a:solidFill>
              </a:rPr>
              <a:t>也称为</a:t>
            </a:r>
            <a:r>
              <a:rPr lang="en-US" altLang="zh-CN" sz="2000" dirty="0">
                <a:solidFill>
                  <a:schemeClr val="bg1"/>
                </a:solidFill>
              </a:rPr>
              <a:t>K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折交叉验证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K-fold cross validation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/>
          </a:p>
          <a:p>
            <a:pPr lvl="2"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准备好训练集，随机分成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等份，即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个子集；</a:t>
            </a:r>
            <a:r>
              <a:rPr lang="zh-CN" altLang="en-US" sz="2000" dirty="0"/>
              <a:t>一般情况，</a:t>
            </a:r>
            <a:r>
              <a:rPr lang="en-US" altLang="zh-CN" sz="2000" dirty="0">
                <a:solidFill>
                  <a:srgbClr val="FF0000"/>
                </a:solidFill>
              </a:rPr>
              <a:t>K=5</a:t>
            </a:r>
            <a:r>
              <a:rPr lang="zh-CN" altLang="en-US" sz="2000" dirty="0">
                <a:solidFill>
                  <a:srgbClr val="FF0000"/>
                </a:solidFill>
              </a:rPr>
              <a:t>或</a:t>
            </a:r>
            <a:r>
              <a:rPr lang="en-US" altLang="zh-CN" sz="2000" dirty="0">
                <a:solidFill>
                  <a:srgbClr val="FF0000"/>
                </a:solidFill>
              </a:rPr>
              <a:t>10.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将其中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个子集作为测试集，其余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个子集合并作为训练集。</a:t>
            </a:r>
            <a:r>
              <a:rPr lang="zh-CN" altLang="en-US" sz="20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每个子集均作为测试集一次，</a:t>
            </a:r>
            <a:r>
              <a:rPr lang="zh-CN" alt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如此</a:t>
            </a:r>
            <a:r>
              <a:rPr lang="zh-CN" altLang="en-US" sz="20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交叉验证重复K次，平均K次结果</a:t>
            </a:r>
            <a:r>
              <a:rPr lang="zh-CN" alt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最终得到一个单一估测。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sz="2200" dirty="0"/>
          </a:p>
          <a:p>
            <a:pPr lvl="1"/>
            <a:r>
              <a:rPr lang="zh-CN" altLang="en-US" sz="2200" dirty="0"/>
              <a:t>留一法</a:t>
            </a:r>
            <a:r>
              <a:rPr lang="en-US" altLang="zh-CN" sz="2200" dirty="0"/>
              <a:t>(</a:t>
            </a:r>
            <a:r>
              <a:rPr lang="en-US" altLang="zh-CN" sz="2200" dirty="0">
                <a:solidFill>
                  <a:srgbClr val="FFC000"/>
                </a:solidFill>
              </a:rPr>
              <a:t>leave-one-out</a:t>
            </a:r>
            <a:r>
              <a:rPr lang="en-US" altLang="zh-CN" sz="2200" dirty="0"/>
              <a:t>): </a:t>
            </a:r>
            <a:r>
              <a:rPr lang="zh-CN" altLang="en-US" sz="2200" dirty="0"/>
              <a:t>特殊的交叉验证法，即</a:t>
            </a:r>
            <a:r>
              <a:rPr lang="en-US" altLang="zh-CN" sz="2200" dirty="0">
                <a:solidFill>
                  <a:srgbClr val="FF0000"/>
                </a:solidFill>
              </a:rPr>
              <a:t>K=N</a:t>
            </a:r>
            <a:r>
              <a:rPr lang="en-US" altLang="zh-CN" sz="2200" dirty="0"/>
              <a:t>(</a:t>
            </a:r>
            <a:r>
              <a:rPr lang="zh-CN" altLang="en-US" sz="2200" dirty="0"/>
              <a:t>样本总量</a:t>
            </a:r>
            <a:r>
              <a:rPr lang="en-US" altLang="zh-CN" sz="2200" dirty="0"/>
              <a:t>)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自助法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FFC000"/>
                </a:solidFill>
              </a:rPr>
              <a:t>boostrap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sz="2000" dirty="0"/>
              <a:t>给定</a:t>
            </a:r>
            <a:r>
              <a:rPr lang="en-US" altLang="zh-CN" sz="2000" dirty="0"/>
              <a:t>N</a:t>
            </a:r>
            <a:r>
              <a:rPr lang="zh-CN" altLang="en-US" sz="2000" dirty="0"/>
              <a:t>个样本的数据集</a:t>
            </a:r>
            <a:r>
              <a:rPr lang="en-US" altLang="zh-CN" sz="2000" dirty="0"/>
              <a:t>D,</a:t>
            </a:r>
            <a:r>
              <a:rPr lang="zh-CN" altLang="en-US" sz="2000" dirty="0"/>
              <a:t> 每次从</a:t>
            </a:r>
            <a:r>
              <a:rPr lang="en-US" altLang="zh-CN" sz="2000" dirty="0"/>
              <a:t>D</a:t>
            </a:r>
            <a:r>
              <a:rPr lang="zh-CN" altLang="en-US" sz="2000" dirty="0"/>
              <a:t>中随机挑选一个样本，将其放入</a:t>
            </a:r>
            <a:r>
              <a:rPr lang="en-US" altLang="zh-CN" sz="2000" dirty="0"/>
              <a:t>D’,</a:t>
            </a:r>
            <a:r>
              <a:rPr lang="zh-CN" altLang="en-US" sz="2000" dirty="0"/>
              <a:t>然后再放回数据集</a:t>
            </a:r>
            <a:r>
              <a:rPr lang="en-US" altLang="zh-CN" sz="2000" dirty="0"/>
              <a:t>D</a:t>
            </a:r>
            <a:r>
              <a:rPr lang="zh-CN" altLang="en-US" sz="2000" dirty="0"/>
              <a:t>，使得样本在下次采样时仍有可能被采到</a:t>
            </a:r>
            <a:r>
              <a:rPr lang="en-US" altLang="zh-CN" sz="2000" dirty="0"/>
              <a:t>,</a:t>
            </a:r>
            <a:r>
              <a:rPr lang="zh-CN" altLang="en-US" sz="2000" dirty="0"/>
              <a:t>这个过程重复执行</a:t>
            </a:r>
            <a:r>
              <a:rPr lang="en-US" altLang="zh-CN" sz="2000" dirty="0"/>
              <a:t>N</a:t>
            </a:r>
            <a:r>
              <a:rPr lang="zh-CN" altLang="en-US" sz="2000" dirty="0"/>
              <a:t>次后，就会得到包含</a:t>
            </a:r>
            <a:r>
              <a:rPr lang="en-US" altLang="zh-CN" sz="2000" dirty="0"/>
              <a:t>N</a:t>
            </a:r>
            <a:r>
              <a:rPr lang="zh-CN" altLang="en-US" sz="2000" dirty="0"/>
              <a:t>个数据样本的集合</a:t>
            </a:r>
            <a:r>
              <a:rPr lang="en-US" altLang="zh-CN" sz="2000" dirty="0"/>
              <a:t>D’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2"/>
            <a:r>
              <a:rPr lang="zh-CN" altLang="en-US" sz="2000" dirty="0"/>
              <a:t>此过程称为</a:t>
            </a:r>
            <a:r>
              <a:rPr lang="zh-CN" altLang="en-US" sz="2000" dirty="0">
                <a:solidFill>
                  <a:srgbClr val="FF0000"/>
                </a:solidFill>
              </a:rPr>
              <a:t>自助采样</a:t>
            </a:r>
            <a:r>
              <a:rPr lang="zh-CN" altLang="en-US" sz="2000" dirty="0"/>
              <a:t>，且初始数据集</a:t>
            </a:r>
            <a:r>
              <a:rPr lang="en-US" altLang="zh-CN" sz="2000" dirty="0"/>
              <a:t>D</a:t>
            </a:r>
            <a:r>
              <a:rPr lang="zh-CN" altLang="en-US" sz="2000" dirty="0"/>
              <a:t>中约有</a:t>
            </a:r>
            <a:r>
              <a:rPr lang="en-US" altLang="zh-CN" sz="2000" dirty="0"/>
              <a:t>36.8%</a:t>
            </a:r>
            <a:r>
              <a:rPr lang="zh-CN" altLang="en-US" sz="2000" dirty="0"/>
              <a:t>的样本未出现在样本数据集</a:t>
            </a:r>
            <a:r>
              <a:rPr lang="en-US" altLang="zh-CN" sz="2000" dirty="0"/>
              <a:t>D’</a:t>
            </a:r>
            <a:r>
              <a:rPr lang="zh-CN" altLang="en-US" sz="2000" dirty="0"/>
              <a:t>中，于是可用</a:t>
            </a:r>
            <a:r>
              <a:rPr lang="en-US" altLang="zh-CN" sz="2000" dirty="0"/>
              <a:t>D’</a:t>
            </a:r>
            <a:r>
              <a:rPr lang="zh-CN" altLang="en-US" sz="2000" dirty="0"/>
              <a:t>用作训练集，</a:t>
            </a:r>
            <a:r>
              <a:rPr lang="en-US" altLang="zh-CN" sz="2000" dirty="0"/>
              <a:t>D\D’</a:t>
            </a:r>
            <a:r>
              <a:rPr lang="zh-CN" altLang="en-US" sz="2000" dirty="0"/>
              <a:t>用作测试集（</a:t>
            </a:r>
            <a:r>
              <a:rPr lang="en-US" altLang="zh-CN" sz="2000" dirty="0"/>
              <a:t>36.8%</a:t>
            </a:r>
            <a:r>
              <a:rPr lang="zh-CN" altLang="en-US" sz="2000" dirty="0"/>
              <a:t>的样本）。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B4F09-7C54-49DF-9276-065430191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80" y="3154411"/>
            <a:ext cx="83259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98E6CB4C-E68D-4F8E-8482-CF224D37D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6.3-3 </a:t>
            </a:r>
            <a:r>
              <a:rPr lang="zh-CN" altLang="en-US" dirty="0"/>
              <a:t>数据挖掘平台</a:t>
            </a:r>
            <a:r>
              <a:rPr lang="en-US" altLang="zh-CN" dirty="0" err="1"/>
              <a:t>sklearn</a:t>
            </a:r>
            <a:endParaRPr lang="zh-CN" altLang="en-US" dirty="0"/>
          </a:p>
        </p:txBody>
      </p:sp>
      <p:sp>
        <p:nvSpPr>
          <p:cNvPr id="48131" name="内容占位符 2">
            <a:extLst>
              <a:ext uri="{FF2B5EF4-FFF2-40B4-BE49-F238E27FC236}">
                <a16:creationId xmlns:a16="http://schemas.microsoft.com/office/drawing/2014/main" id="{C82B614E-9D1F-4913-A658-A63C88FE69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C000"/>
                </a:solidFill>
              </a:rPr>
              <a:t>sklearn</a:t>
            </a:r>
            <a:r>
              <a:rPr lang="zh-CN" altLang="en-US" dirty="0"/>
              <a:t>简介</a:t>
            </a:r>
            <a:endParaRPr lang="en-US" altLang="zh-CN" dirty="0"/>
          </a:p>
          <a:p>
            <a:pPr lvl="1"/>
            <a:r>
              <a:rPr lang="en-US" altLang="zh-CN" sz="2200" dirty="0">
                <a:solidFill>
                  <a:srgbClr val="FFC000"/>
                </a:solidFill>
              </a:rPr>
              <a:t>scikit-learn</a:t>
            </a:r>
            <a:r>
              <a:rPr lang="en-US" altLang="zh-CN" sz="2200" dirty="0"/>
              <a:t>(</a:t>
            </a:r>
            <a:r>
              <a:rPr lang="zh-CN" altLang="en-US" sz="2200" dirty="0"/>
              <a:t>简称</a:t>
            </a:r>
            <a:r>
              <a:rPr lang="en-US" altLang="zh-CN" sz="2200" dirty="0" err="1">
                <a:solidFill>
                  <a:srgbClr val="C00000"/>
                </a:solidFill>
              </a:rPr>
              <a:t>sklearn</a:t>
            </a:r>
            <a:r>
              <a:rPr lang="en-US" altLang="zh-CN" sz="2200" dirty="0"/>
              <a:t>)</a:t>
            </a:r>
            <a:r>
              <a:rPr lang="zh-CN" altLang="en-US" sz="2200" dirty="0"/>
              <a:t>是机器学习中常用的第三方模块，封装了常用的机器学习方法，包括：</a:t>
            </a:r>
            <a:endParaRPr lang="en-US" altLang="zh-CN" sz="2200" dirty="0"/>
          </a:p>
          <a:p>
            <a:pPr lvl="2"/>
            <a:r>
              <a:rPr lang="zh-CN" altLang="en-US" sz="2000" dirty="0">
                <a:solidFill>
                  <a:srgbClr val="FFC000"/>
                </a:solidFill>
              </a:rPr>
              <a:t>回归</a:t>
            </a:r>
            <a:r>
              <a:rPr lang="en-US" altLang="zh-CN" sz="2000" dirty="0"/>
              <a:t>(Regression)</a:t>
            </a:r>
          </a:p>
          <a:p>
            <a:pPr lvl="2"/>
            <a:r>
              <a:rPr lang="zh-CN" altLang="en-US" sz="2000" dirty="0">
                <a:solidFill>
                  <a:srgbClr val="FFC000"/>
                </a:solidFill>
              </a:rPr>
              <a:t>分类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Classfication</a:t>
            </a:r>
            <a:r>
              <a:rPr lang="en-US" altLang="zh-CN" sz="2000" dirty="0"/>
              <a:t>)</a:t>
            </a:r>
          </a:p>
          <a:p>
            <a:pPr lvl="2"/>
            <a:r>
              <a:rPr lang="zh-CN" altLang="en-US" sz="2000" dirty="0">
                <a:solidFill>
                  <a:srgbClr val="FFC000"/>
                </a:solidFill>
              </a:rPr>
              <a:t>聚类</a:t>
            </a:r>
            <a:r>
              <a:rPr lang="en-US" altLang="zh-CN" sz="2000" dirty="0"/>
              <a:t>(Clustering)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2"/>
            <a:r>
              <a:rPr lang="zh-CN" altLang="en-US" sz="2000" dirty="0">
                <a:solidFill>
                  <a:srgbClr val="FFC000"/>
                </a:solidFill>
              </a:rPr>
              <a:t>降维</a:t>
            </a:r>
            <a:r>
              <a:rPr lang="en-US" altLang="zh-CN" sz="2000" dirty="0"/>
              <a:t>(Dimensionality Reduction)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2200" dirty="0" err="1"/>
              <a:t>sklearn</a:t>
            </a:r>
            <a:r>
              <a:rPr lang="zh-CN" altLang="en-US" sz="2200" dirty="0"/>
              <a:t>具有以下特点：</a:t>
            </a:r>
            <a:endParaRPr lang="en-US" altLang="zh-CN" sz="2200" dirty="0"/>
          </a:p>
          <a:p>
            <a:pPr lvl="2"/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简单高效的数据挖掘和数据分析工具</a:t>
            </a:r>
            <a:endParaRPr lang="en-US" altLang="zh-CN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2"/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让每个人能够在复杂环境中重复使用</a:t>
            </a:r>
            <a:endParaRPr lang="en-US" altLang="zh-CN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2"/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建立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NumPy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、</a:t>
            </a:r>
            <a:r>
              <a:rPr lang="en-US" altLang="zh-CN" sz="2000" b="0" i="0" dirty="0" err="1">
                <a:solidFill>
                  <a:schemeClr val="bg1"/>
                </a:solidFill>
                <a:effectLst/>
                <a:latin typeface="-apple-system"/>
              </a:rPr>
              <a:t>Scipy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、</a:t>
            </a:r>
            <a:r>
              <a:rPr lang="en-US" altLang="zh-CN" sz="2000" b="0" i="0" dirty="0" err="1">
                <a:solidFill>
                  <a:schemeClr val="bg1"/>
                </a:solidFill>
                <a:effectLst/>
                <a:latin typeface="-apple-system"/>
              </a:rPr>
              <a:t>MatPlotLib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之上</a:t>
            </a:r>
            <a:endParaRPr lang="en-US" altLang="zh-CN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2"/>
            <a:endParaRPr lang="en-US" altLang="zh-CN" sz="2000" b="0" dirty="0">
              <a:solidFill>
                <a:schemeClr val="bg1"/>
              </a:solidFill>
              <a:latin typeface="-apple-system"/>
            </a:endParaRPr>
          </a:p>
          <a:p>
            <a:pPr lvl="1"/>
            <a:r>
              <a:rPr lang="zh-CN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官网：</a:t>
            </a:r>
            <a:r>
              <a:rPr lang="en-US" altLang="zh-CN" sz="2200" b="0" dirty="0">
                <a:solidFill>
                  <a:schemeClr val="bg1"/>
                </a:solidFill>
                <a:latin typeface="-apple-system"/>
              </a:rPr>
              <a:t>https://scikit-learn.org/stable/</a:t>
            </a:r>
          </a:p>
          <a:p>
            <a:pPr lvl="1"/>
            <a:r>
              <a:rPr lang="zh-CN" altLang="en-US" sz="2200" b="0" i="0" dirty="0">
                <a:solidFill>
                  <a:srgbClr val="FFC000"/>
                </a:solidFill>
                <a:effectLst/>
                <a:latin typeface="-apple-system"/>
              </a:rPr>
              <a:t>英文</a:t>
            </a:r>
            <a:r>
              <a:rPr lang="zh-CN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文档：</a:t>
            </a:r>
            <a:r>
              <a:rPr lang="en-US" altLang="zh-CN" sz="2200" b="0" dirty="0">
                <a:solidFill>
                  <a:schemeClr val="bg1"/>
                </a:solidFill>
                <a:latin typeface="-apple-system"/>
                <a:hlinkClick r:id="rId3"/>
              </a:rPr>
              <a:t>https://scikit-learn.org/stable/user_guide.html</a:t>
            </a:r>
            <a:endParaRPr lang="en-US" altLang="zh-CN" sz="2200" b="0" dirty="0">
              <a:solidFill>
                <a:schemeClr val="bg1"/>
              </a:solidFill>
              <a:latin typeface="-apple-system"/>
            </a:endParaRPr>
          </a:p>
          <a:p>
            <a:pPr lvl="1"/>
            <a:r>
              <a:rPr lang="en-US" altLang="zh-CN" sz="2200" b="0" i="0" dirty="0">
                <a:solidFill>
                  <a:srgbClr val="FF0000"/>
                </a:solidFill>
                <a:effectLst/>
                <a:latin typeface="-apple-system"/>
              </a:rPr>
              <a:t>API</a:t>
            </a:r>
            <a:r>
              <a:rPr lang="zh-CN" altLang="en-US" sz="2200" b="0" i="0" dirty="0">
                <a:solidFill>
                  <a:srgbClr val="FF0000"/>
                </a:solidFill>
                <a:effectLst/>
                <a:latin typeface="-apple-system"/>
              </a:rPr>
              <a:t>：</a:t>
            </a:r>
            <a:r>
              <a:rPr lang="en-US" altLang="zh-CN" sz="2200" b="0" i="0" dirty="0">
                <a:solidFill>
                  <a:schemeClr val="bg1"/>
                </a:solidFill>
                <a:effectLst/>
                <a:latin typeface="-apple-system"/>
              </a:rPr>
              <a:t> https://scikit-learn.org/stable/modules/classes.html</a:t>
            </a:r>
          </a:p>
          <a:p>
            <a:pPr lvl="1"/>
            <a:r>
              <a:rPr lang="zh-CN" altLang="en-US" sz="2200" b="0" dirty="0">
                <a:solidFill>
                  <a:srgbClr val="FFC000"/>
                </a:solidFill>
                <a:latin typeface="-apple-system"/>
              </a:rPr>
              <a:t>中文</a:t>
            </a:r>
            <a:r>
              <a:rPr lang="zh-CN" altLang="en-US" sz="2200" b="0" dirty="0">
                <a:solidFill>
                  <a:schemeClr val="bg1"/>
                </a:solidFill>
                <a:latin typeface="-apple-system"/>
              </a:rPr>
              <a:t>文档：</a:t>
            </a:r>
            <a:r>
              <a:rPr lang="en-US" altLang="zh-CN" sz="2200" b="0" dirty="0">
                <a:solidFill>
                  <a:schemeClr val="bg1"/>
                </a:solidFill>
                <a:latin typeface="-apple-system"/>
              </a:rPr>
              <a:t>https://www.scikitlearn.com.cn/</a:t>
            </a:r>
            <a:endParaRPr lang="zh-CN" altLang="en-US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2"/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6A40A6-3244-48CF-8D81-8EB24168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2" y="3575457"/>
            <a:ext cx="9576817" cy="3800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852EB-4717-4526-9151-C10A16DD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6.3-4 </a:t>
            </a:r>
            <a:r>
              <a:rPr lang="en-US" altLang="zh-CN" dirty="0" err="1"/>
              <a:t>sklearn</a:t>
            </a:r>
            <a:r>
              <a:rPr lang="zh-CN" altLang="en-US" dirty="0"/>
              <a:t>中的分类器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A7A76-9912-4EFC-AB10-809430131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分类器简单实例</a:t>
            </a:r>
            <a:endParaRPr lang="en-US" altLang="zh-CN" dirty="0"/>
          </a:p>
          <a:p>
            <a:pPr lvl="1"/>
            <a:r>
              <a:rPr lang="en-US" altLang="zh-CN" dirty="0"/>
              <a:t>KNN</a:t>
            </a:r>
          </a:p>
          <a:p>
            <a:pPr lvl="1"/>
            <a:r>
              <a:rPr lang="en-US" altLang="zh-CN" dirty="0"/>
              <a:t>GNB</a:t>
            </a:r>
          </a:p>
          <a:p>
            <a:pPr lvl="1"/>
            <a:r>
              <a:rPr lang="en-US" altLang="zh-CN" dirty="0" err="1"/>
              <a:t>LogR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71E18F-C6DC-4C6A-A2B2-C7602E60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2" y="101954"/>
            <a:ext cx="6606735" cy="2492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CCE4C7-7F42-466F-AE88-C3126067E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4" y="2642457"/>
            <a:ext cx="6617803" cy="23295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FFA6F9-B79F-408B-BEFC-98F00E089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352" y="2048591"/>
            <a:ext cx="4248472" cy="4975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3AD565-AECC-41A5-A20E-FA438C88C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50" y="4284843"/>
            <a:ext cx="4828820" cy="6871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2A0B734-B5A2-4AF9-9FD2-664B8B716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04" y="5001906"/>
            <a:ext cx="6630149" cy="25197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6065DA2-9ECD-467E-955C-0088B326E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1096" y="6304029"/>
            <a:ext cx="6802374" cy="12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8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1FF3A-CD5B-457A-9CC9-9AF124D9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6.3-4 </a:t>
            </a:r>
            <a:r>
              <a:rPr lang="en-US" altLang="zh-CN" dirty="0" err="1"/>
              <a:t>sklearn</a:t>
            </a:r>
            <a:r>
              <a:rPr lang="zh-CN" altLang="en-US" dirty="0"/>
              <a:t>中的分类器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B4D9F-0041-42FC-9441-B29115B0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C000"/>
                </a:solidFill>
              </a:rPr>
              <a:t>sklearn</a:t>
            </a:r>
            <a:r>
              <a:rPr lang="zh-CN" altLang="en-US" dirty="0"/>
              <a:t>分类器实战通用步骤</a:t>
            </a:r>
            <a:endParaRPr lang="en-US" altLang="zh-CN" dirty="0"/>
          </a:p>
          <a:p>
            <a:pPr lvl="1"/>
            <a:r>
              <a:rPr lang="en-US" altLang="zh-CN" sz="2200" dirty="0"/>
              <a:t>1.</a:t>
            </a:r>
            <a:r>
              <a:rPr lang="zh-CN" altLang="en-US" sz="2200" dirty="0"/>
              <a:t>准备好训练数据集，包括样本特征数据</a:t>
            </a:r>
            <a:r>
              <a:rPr lang="en-US" altLang="zh-CN" sz="2200" dirty="0">
                <a:solidFill>
                  <a:srgbClr val="FFC000"/>
                </a:solidFill>
              </a:rPr>
              <a:t>X</a:t>
            </a:r>
            <a:r>
              <a:rPr lang="zh-CN" altLang="en-US" sz="2200" dirty="0"/>
              <a:t>及其对应的标签数据</a:t>
            </a:r>
            <a:r>
              <a:rPr lang="en-US" altLang="zh-CN" sz="2200" dirty="0">
                <a:solidFill>
                  <a:srgbClr val="FFC000"/>
                </a:solidFill>
              </a:rPr>
              <a:t>y</a:t>
            </a:r>
          </a:p>
          <a:p>
            <a:pPr lvl="1"/>
            <a:endParaRPr lang="en-US" altLang="zh-CN" sz="2200" dirty="0">
              <a:solidFill>
                <a:srgbClr val="FFC000"/>
              </a:solidFill>
            </a:endParaRPr>
          </a:p>
          <a:p>
            <a:pPr lvl="1"/>
            <a:r>
              <a:rPr lang="en-US" altLang="zh-CN" sz="2200" dirty="0"/>
              <a:t>2.</a:t>
            </a:r>
            <a:r>
              <a:rPr lang="zh-CN" altLang="en-US" sz="2200" dirty="0"/>
              <a:t>导入分类算法对应的</a:t>
            </a:r>
            <a:r>
              <a:rPr lang="en-US" altLang="zh-CN" sz="2200" dirty="0"/>
              <a:t>Python</a:t>
            </a:r>
            <a:r>
              <a:rPr lang="zh-CN" altLang="en-US" sz="2200" dirty="0"/>
              <a:t>类，创建一个分类器实例</a:t>
            </a:r>
            <a:r>
              <a:rPr lang="en-US" altLang="zh-CN" sz="2200" dirty="0" err="1">
                <a:solidFill>
                  <a:srgbClr val="FFC000"/>
                </a:solidFill>
              </a:rPr>
              <a:t>clf</a:t>
            </a:r>
            <a:endParaRPr lang="en-US" altLang="zh-CN" sz="2200" dirty="0">
              <a:solidFill>
                <a:srgbClr val="FFC000"/>
              </a:solidFill>
            </a:endParaRPr>
          </a:p>
          <a:p>
            <a:pPr lvl="1"/>
            <a:endParaRPr lang="en-US" altLang="zh-CN" sz="2200" dirty="0">
              <a:solidFill>
                <a:srgbClr val="FFC000"/>
              </a:solidFill>
            </a:endParaRPr>
          </a:p>
          <a:p>
            <a:pPr lvl="1"/>
            <a:r>
              <a:rPr lang="en-US" altLang="zh-CN" sz="2200" dirty="0"/>
              <a:t>3.</a:t>
            </a:r>
            <a:r>
              <a:rPr lang="zh-CN" altLang="en-US" sz="2200" dirty="0"/>
              <a:t>训练模型：</a:t>
            </a:r>
            <a:r>
              <a:rPr lang="en-US" altLang="zh-CN" sz="2200" dirty="0" err="1">
                <a:solidFill>
                  <a:srgbClr val="FFC000"/>
                </a:solidFill>
              </a:rPr>
              <a:t>clf.fit</a:t>
            </a:r>
            <a:r>
              <a:rPr lang="en-US" altLang="zh-CN" sz="2200" dirty="0">
                <a:solidFill>
                  <a:srgbClr val="FFC000"/>
                </a:solidFill>
              </a:rPr>
              <a:t>(</a:t>
            </a:r>
            <a:r>
              <a:rPr lang="en-US" altLang="zh-CN" sz="2200" dirty="0" err="1">
                <a:solidFill>
                  <a:srgbClr val="FFC000"/>
                </a:solidFill>
              </a:rPr>
              <a:t>X,y</a:t>
            </a:r>
            <a:r>
              <a:rPr lang="en-US" altLang="zh-CN" sz="2200" dirty="0">
                <a:solidFill>
                  <a:srgbClr val="FFC000"/>
                </a:solidFill>
              </a:rPr>
              <a:t>)</a:t>
            </a:r>
          </a:p>
          <a:p>
            <a:pPr lvl="1"/>
            <a:endParaRPr lang="en-US" altLang="zh-CN" sz="2200" dirty="0">
              <a:solidFill>
                <a:srgbClr val="FFC000"/>
              </a:solidFill>
            </a:endParaRPr>
          </a:p>
          <a:p>
            <a:pPr lvl="1"/>
            <a:r>
              <a:rPr lang="en-US" altLang="zh-CN" sz="2200" dirty="0"/>
              <a:t>4.</a:t>
            </a:r>
            <a:r>
              <a:rPr lang="zh-CN" altLang="en-US" sz="2200" dirty="0"/>
              <a:t>预测新样本数据</a:t>
            </a:r>
            <a:r>
              <a:rPr lang="en-US" altLang="zh-CN" sz="2200" dirty="0" err="1">
                <a:solidFill>
                  <a:srgbClr val="FFC000"/>
                </a:solidFill>
              </a:rPr>
              <a:t>testX</a:t>
            </a:r>
            <a:r>
              <a:rPr lang="zh-CN" altLang="en-US" sz="2200" dirty="0"/>
              <a:t>：</a:t>
            </a:r>
            <a:r>
              <a:rPr lang="en-US" altLang="zh-CN" sz="2200" dirty="0" err="1">
                <a:solidFill>
                  <a:srgbClr val="FFC000"/>
                </a:solidFill>
              </a:rPr>
              <a:t>clf.predict</a:t>
            </a:r>
            <a:r>
              <a:rPr lang="en-US" altLang="zh-CN" sz="2200" dirty="0">
                <a:solidFill>
                  <a:srgbClr val="FFC000"/>
                </a:solidFill>
              </a:rPr>
              <a:t>(</a:t>
            </a:r>
            <a:r>
              <a:rPr lang="en-US" altLang="zh-CN" sz="2200" dirty="0" err="1">
                <a:solidFill>
                  <a:srgbClr val="FFC000"/>
                </a:solidFill>
              </a:rPr>
              <a:t>testX</a:t>
            </a:r>
            <a:r>
              <a:rPr lang="en-US" altLang="zh-CN" sz="2200" dirty="0">
                <a:solidFill>
                  <a:srgbClr val="FFC000"/>
                </a:solidFill>
              </a:rPr>
              <a:t>) </a:t>
            </a:r>
            <a:r>
              <a:rPr lang="zh-CN" altLang="en-US" sz="2200" dirty="0"/>
              <a:t>或 </a:t>
            </a:r>
            <a:r>
              <a:rPr lang="en-US" altLang="zh-CN" sz="2200" dirty="0" err="1">
                <a:solidFill>
                  <a:srgbClr val="FFC000"/>
                </a:solidFill>
              </a:rPr>
              <a:t>clf.predict_prob</a:t>
            </a:r>
            <a:r>
              <a:rPr lang="en-US" altLang="zh-CN" sz="2200" dirty="0">
                <a:solidFill>
                  <a:srgbClr val="FFC000"/>
                </a:solidFill>
              </a:rPr>
              <a:t>(</a:t>
            </a:r>
            <a:r>
              <a:rPr lang="en-US" altLang="zh-CN" sz="2200" dirty="0" err="1">
                <a:solidFill>
                  <a:srgbClr val="FFC000"/>
                </a:solidFill>
              </a:rPr>
              <a:t>testX</a:t>
            </a:r>
            <a:r>
              <a:rPr lang="en-US" altLang="zh-CN" sz="2200" dirty="0">
                <a:solidFill>
                  <a:srgbClr val="FFC000"/>
                </a:solidFill>
              </a:rPr>
              <a:t>)</a:t>
            </a:r>
          </a:p>
          <a:p>
            <a:pPr lvl="1"/>
            <a:endParaRPr lang="en-US" altLang="zh-CN" sz="2200" dirty="0">
              <a:solidFill>
                <a:srgbClr val="FFC000"/>
              </a:solidFill>
            </a:endParaRPr>
          </a:p>
          <a:p>
            <a:pPr lvl="1"/>
            <a:r>
              <a:rPr lang="en-US" altLang="zh-CN" sz="2200" dirty="0"/>
              <a:t>5.</a:t>
            </a:r>
            <a:r>
              <a:rPr lang="zh-CN" altLang="en-US" sz="2200" dirty="0"/>
              <a:t>计算各种性能指标</a:t>
            </a:r>
            <a:r>
              <a:rPr lang="en-US" altLang="zh-CN" sz="2200" dirty="0"/>
              <a:t>(</a:t>
            </a:r>
            <a:r>
              <a:rPr lang="zh-CN" altLang="en-US" sz="2200" dirty="0"/>
              <a:t>需要知道</a:t>
            </a:r>
            <a:r>
              <a:rPr lang="en-US" altLang="zh-CN" sz="2200" dirty="0" err="1"/>
              <a:t>testX</a:t>
            </a:r>
            <a:r>
              <a:rPr lang="zh-CN" altLang="en-US" sz="2200" dirty="0"/>
              <a:t>的标签</a:t>
            </a:r>
            <a:r>
              <a:rPr lang="en-US" altLang="zh-CN" sz="2200" dirty="0"/>
              <a:t>)</a:t>
            </a:r>
            <a:r>
              <a:rPr lang="zh-CN" altLang="en-US" sz="2200" dirty="0"/>
              <a:t>，评估模型好坏。</a:t>
            </a:r>
            <a:endParaRPr lang="en-US" altLang="zh-CN" sz="2200" dirty="0"/>
          </a:p>
          <a:p>
            <a:pPr lvl="2"/>
            <a:r>
              <a:rPr lang="en-US" altLang="zh-CN" sz="1800" dirty="0"/>
              <a:t>Sensitivity or Recall</a:t>
            </a:r>
          </a:p>
          <a:p>
            <a:pPr lvl="2"/>
            <a:r>
              <a:rPr lang="en-US" altLang="zh-CN" sz="1800" dirty="0"/>
              <a:t>Specificity</a:t>
            </a:r>
          </a:p>
          <a:p>
            <a:pPr lvl="2"/>
            <a:r>
              <a:rPr lang="en-US" altLang="zh-CN" sz="1800" dirty="0"/>
              <a:t>Precision</a:t>
            </a:r>
          </a:p>
          <a:p>
            <a:pPr lvl="2"/>
            <a:r>
              <a:rPr lang="en-US" altLang="zh-CN" sz="1800" dirty="0"/>
              <a:t>Accuracy</a:t>
            </a:r>
          </a:p>
          <a:p>
            <a:pPr lvl="2"/>
            <a:r>
              <a:rPr lang="en-US" altLang="zh-CN" sz="1800" dirty="0"/>
              <a:t>F1 score</a:t>
            </a:r>
          </a:p>
          <a:p>
            <a:pPr lvl="2"/>
            <a:r>
              <a:rPr lang="en-US" altLang="zh-CN" sz="1800" dirty="0"/>
              <a:t>AUC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2070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20CF2-1329-4745-B205-B17F2673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6.3-4 </a:t>
            </a:r>
            <a:r>
              <a:rPr lang="en-US" altLang="zh-CN" dirty="0" err="1"/>
              <a:t>sklearn</a:t>
            </a:r>
            <a:r>
              <a:rPr lang="zh-CN" altLang="en-US" dirty="0"/>
              <a:t>中的分类器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B5E9B-6F1F-43F7-8DFA-DD9FADF2A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dirty="0" err="1"/>
              <a:t>sklearn</a:t>
            </a:r>
            <a:r>
              <a:rPr lang="zh-CN" altLang="en-US" sz="2200" dirty="0"/>
              <a:t>中分类器的</a:t>
            </a:r>
            <a:r>
              <a:rPr lang="en-US" altLang="zh-CN" sz="2200" dirty="0">
                <a:solidFill>
                  <a:srgbClr val="FF0000"/>
                </a:solidFill>
              </a:rPr>
              <a:t>Python</a:t>
            </a:r>
            <a:r>
              <a:rPr lang="zh-CN" altLang="en-US" sz="2200" dirty="0">
                <a:solidFill>
                  <a:srgbClr val="FF0000"/>
                </a:solidFill>
              </a:rPr>
              <a:t>类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K</a:t>
            </a:r>
            <a:r>
              <a:rPr lang="zh-CN" altLang="en-US" sz="2000" dirty="0"/>
              <a:t>最近邻</a:t>
            </a:r>
            <a:r>
              <a:rPr lang="en-US" altLang="zh-CN" sz="2000" dirty="0">
                <a:solidFill>
                  <a:srgbClr val="FFC000"/>
                </a:solidFill>
              </a:rPr>
              <a:t>KNN</a:t>
            </a:r>
            <a:r>
              <a:rPr lang="en-US" altLang="zh-CN" sz="2000" dirty="0"/>
              <a:t> </a:t>
            </a:r>
          </a:p>
          <a:p>
            <a:pPr lvl="2"/>
            <a:r>
              <a:rPr lang="en-US" altLang="zh-CN" sz="1800" dirty="0"/>
              <a:t>from </a:t>
            </a:r>
            <a:r>
              <a:rPr lang="en-US" altLang="zh-CN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sklearn.neighbors</a:t>
            </a:r>
            <a:r>
              <a:rPr lang="en-US" altLang="zh-CN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800" dirty="0"/>
              <a:t>import </a:t>
            </a:r>
            <a:r>
              <a:rPr lang="en-US" altLang="zh-CN" sz="1800" dirty="0" err="1">
                <a:solidFill>
                  <a:srgbClr val="F9ED07"/>
                </a:solidFill>
              </a:rPr>
              <a:t>KNeighborsClassifier</a:t>
            </a:r>
            <a:endParaRPr lang="en-US" altLang="zh-CN" sz="1800" dirty="0">
              <a:solidFill>
                <a:srgbClr val="F9ED07"/>
              </a:solidFill>
            </a:endParaRPr>
          </a:p>
          <a:p>
            <a:pPr lvl="1"/>
            <a:r>
              <a:rPr lang="zh-CN" altLang="en-US" sz="2000" dirty="0"/>
              <a:t>高斯朴素贝叶斯</a:t>
            </a:r>
            <a:r>
              <a:rPr lang="en-US" altLang="zh-CN" sz="2000" dirty="0">
                <a:solidFill>
                  <a:srgbClr val="FFC000"/>
                </a:solidFill>
              </a:rPr>
              <a:t>GNB </a:t>
            </a:r>
          </a:p>
          <a:p>
            <a:pPr lvl="2"/>
            <a:r>
              <a:rPr lang="en-US" altLang="zh-CN" sz="1800" dirty="0"/>
              <a:t>from </a:t>
            </a:r>
            <a:r>
              <a:rPr lang="en-US" altLang="zh-CN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sklearn.naive_bayes</a:t>
            </a:r>
            <a:r>
              <a:rPr lang="en-US" altLang="zh-CN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800" dirty="0"/>
              <a:t>import </a:t>
            </a:r>
            <a:r>
              <a:rPr lang="en-US" altLang="zh-CN" sz="1800" dirty="0" err="1">
                <a:solidFill>
                  <a:srgbClr val="F9ED07"/>
                </a:solidFill>
              </a:rPr>
              <a:t>GaussianNB</a:t>
            </a:r>
            <a:endParaRPr lang="en-US" altLang="zh-CN" sz="1800" dirty="0">
              <a:solidFill>
                <a:srgbClr val="F9ED07"/>
              </a:solidFill>
            </a:endParaRPr>
          </a:p>
          <a:p>
            <a:pPr lvl="1"/>
            <a:r>
              <a:rPr lang="en-US" altLang="zh-CN" sz="2000" dirty="0"/>
              <a:t>Logistic</a:t>
            </a:r>
            <a:r>
              <a:rPr lang="zh-CN" altLang="en-US" sz="2000" dirty="0"/>
              <a:t>回归</a:t>
            </a:r>
            <a:r>
              <a:rPr lang="en-US" altLang="zh-CN" sz="2000" dirty="0" err="1">
                <a:solidFill>
                  <a:srgbClr val="FFC000"/>
                </a:solidFill>
              </a:rPr>
              <a:t>LogR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 lvl="2"/>
            <a:r>
              <a:rPr lang="en-US" altLang="zh-CN" sz="1800" dirty="0"/>
              <a:t>from </a:t>
            </a:r>
            <a:r>
              <a:rPr lang="en-US" altLang="zh-CN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sklearn.linear_model</a:t>
            </a:r>
            <a:r>
              <a:rPr lang="en-US" altLang="zh-CN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800" dirty="0"/>
              <a:t>import </a:t>
            </a:r>
            <a:r>
              <a:rPr lang="en-US" altLang="zh-CN" sz="1800" dirty="0" err="1">
                <a:solidFill>
                  <a:srgbClr val="F9ED07"/>
                </a:solidFill>
              </a:rPr>
              <a:t>LogisticRegression</a:t>
            </a:r>
            <a:endParaRPr lang="en-US" altLang="zh-CN" sz="1800" dirty="0">
              <a:solidFill>
                <a:srgbClr val="F9ED07"/>
              </a:solidFill>
            </a:endParaRPr>
          </a:p>
          <a:p>
            <a:pPr lvl="1"/>
            <a:r>
              <a:rPr lang="zh-CN" altLang="en-US" sz="2000" dirty="0"/>
              <a:t>决策树</a:t>
            </a:r>
            <a:r>
              <a:rPr lang="en-US" altLang="zh-CN" sz="2000" dirty="0">
                <a:solidFill>
                  <a:srgbClr val="FFC000"/>
                </a:solidFill>
              </a:rPr>
              <a:t>DT</a:t>
            </a:r>
          </a:p>
          <a:p>
            <a:pPr lvl="2"/>
            <a:r>
              <a:rPr lang="en-US" altLang="zh-CN" sz="1800" dirty="0"/>
              <a:t>from </a:t>
            </a:r>
            <a:r>
              <a:rPr lang="en-US" altLang="zh-CN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sklearn.tree</a:t>
            </a:r>
            <a:r>
              <a:rPr lang="en-US" altLang="zh-CN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800" dirty="0"/>
              <a:t>import </a:t>
            </a:r>
            <a:r>
              <a:rPr lang="en-US" altLang="zh-CN" sz="1800" dirty="0" err="1">
                <a:solidFill>
                  <a:srgbClr val="F9ED07"/>
                </a:solidFill>
              </a:rPr>
              <a:t>DecisionTreeClassifier</a:t>
            </a:r>
            <a:endParaRPr lang="en-US" altLang="zh-CN" sz="1800" dirty="0">
              <a:solidFill>
                <a:srgbClr val="F9ED07"/>
              </a:solidFill>
            </a:endParaRPr>
          </a:p>
          <a:p>
            <a:pPr lvl="1"/>
            <a:r>
              <a:rPr lang="zh-CN" altLang="en-US" sz="2000" dirty="0"/>
              <a:t>随机森林</a:t>
            </a:r>
            <a:r>
              <a:rPr lang="en-US" altLang="zh-CN" sz="2000" dirty="0">
                <a:solidFill>
                  <a:srgbClr val="FFC000"/>
                </a:solidFill>
              </a:rPr>
              <a:t>RF</a:t>
            </a:r>
          </a:p>
          <a:p>
            <a:pPr lvl="2"/>
            <a:r>
              <a:rPr lang="en-US" altLang="zh-CN" sz="1800" dirty="0"/>
              <a:t>from </a:t>
            </a:r>
            <a:r>
              <a:rPr lang="en-US" altLang="zh-CN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sklearn.ensemble</a:t>
            </a:r>
            <a:r>
              <a:rPr lang="en-US" altLang="zh-CN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800" dirty="0"/>
              <a:t>import </a:t>
            </a:r>
            <a:r>
              <a:rPr lang="en-US" altLang="zh-CN" sz="1800" dirty="0" err="1">
                <a:solidFill>
                  <a:srgbClr val="F9ED07"/>
                </a:solidFill>
              </a:rPr>
              <a:t>RandomForestClassifier</a:t>
            </a:r>
            <a:endParaRPr lang="en-US" altLang="zh-CN" sz="1800" dirty="0">
              <a:solidFill>
                <a:srgbClr val="F9ED07"/>
              </a:solidFill>
            </a:endParaRPr>
          </a:p>
          <a:p>
            <a:pPr lvl="1"/>
            <a:r>
              <a:rPr lang="zh-CN" altLang="en-US" sz="2000" dirty="0"/>
              <a:t>梯度提升决策树</a:t>
            </a:r>
            <a:r>
              <a:rPr lang="en-US" altLang="zh-CN" sz="2000" dirty="0">
                <a:solidFill>
                  <a:srgbClr val="FFC000"/>
                </a:solidFill>
              </a:rPr>
              <a:t>GBDT</a:t>
            </a:r>
          </a:p>
          <a:p>
            <a:pPr lvl="2"/>
            <a:r>
              <a:rPr lang="en-US" altLang="zh-CN" sz="1800" dirty="0"/>
              <a:t>from </a:t>
            </a:r>
            <a:r>
              <a:rPr lang="en-US" altLang="zh-CN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sklearn.ensemble</a:t>
            </a:r>
            <a:r>
              <a:rPr lang="en-US" altLang="zh-CN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800" dirty="0"/>
              <a:t>import </a:t>
            </a:r>
            <a:r>
              <a:rPr lang="en-US" altLang="zh-CN" sz="1800" dirty="0" err="1">
                <a:solidFill>
                  <a:srgbClr val="F9ED07"/>
                </a:solidFill>
              </a:rPr>
              <a:t>GradientBoostingClassifier</a:t>
            </a:r>
            <a:endParaRPr lang="en-US" altLang="zh-CN" sz="1800" dirty="0">
              <a:solidFill>
                <a:srgbClr val="F9ED07"/>
              </a:solidFill>
            </a:endParaRPr>
          </a:p>
          <a:p>
            <a:pPr lvl="1"/>
            <a:r>
              <a:rPr lang="zh-CN" altLang="en-US" sz="2000" dirty="0"/>
              <a:t>支持向量机</a:t>
            </a:r>
            <a:r>
              <a:rPr lang="en-US" altLang="zh-CN" sz="2000" dirty="0">
                <a:solidFill>
                  <a:srgbClr val="FFC000"/>
                </a:solidFill>
              </a:rPr>
              <a:t>SVM</a:t>
            </a:r>
          </a:p>
          <a:p>
            <a:pPr lvl="2"/>
            <a:r>
              <a:rPr lang="en-US" altLang="zh-CN" sz="1800" dirty="0"/>
              <a:t>from </a:t>
            </a:r>
            <a:r>
              <a:rPr lang="en-US" altLang="zh-CN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sklearn.svm</a:t>
            </a:r>
            <a:r>
              <a:rPr lang="en-US" altLang="zh-CN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800" dirty="0"/>
              <a:t>import</a:t>
            </a:r>
            <a:r>
              <a:rPr lang="en-US" altLang="zh-CN" sz="1800" dirty="0">
                <a:solidFill>
                  <a:srgbClr val="F9ED07"/>
                </a:solidFill>
              </a:rPr>
              <a:t> SVC</a:t>
            </a:r>
          </a:p>
          <a:p>
            <a:pPr lvl="1"/>
            <a:r>
              <a:rPr lang="zh-CN" altLang="en-US" sz="2000" dirty="0"/>
              <a:t>神经网络</a:t>
            </a:r>
            <a:r>
              <a:rPr lang="en-US" altLang="zh-CN" sz="2000" dirty="0">
                <a:solidFill>
                  <a:srgbClr val="FFC000"/>
                </a:solidFill>
              </a:rPr>
              <a:t>NN</a:t>
            </a:r>
            <a:r>
              <a:rPr lang="zh-CN" altLang="en-US" sz="2000" dirty="0">
                <a:solidFill>
                  <a:schemeClr val="bg1"/>
                </a:solidFill>
              </a:rPr>
              <a:t>：多层感知器</a:t>
            </a:r>
            <a:r>
              <a:rPr lang="en-US" altLang="zh-CN" sz="2000" dirty="0">
                <a:solidFill>
                  <a:srgbClr val="FFC000"/>
                </a:solidFill>
              </a:rPr>
              <a:t>MLP</a:t>
            </a:r>
          </a:p>
          <a:p>
            <a:pPr lvl="2"/>
            <a:r>
              <a:rPr lang="en-US" altLang="zh-CN" sz="1800" dirty="0"/>
              <a:t>from </a:t>
            </a:r>
            <a:r>
              <a:rPr lang="en-US" altLang="zh-CN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sklearn.neural_network</a:t>
            </a:r>
            <a:r>
              <a:rPr lang="en-US" altLang="zh-CN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800" dirty="0"/>
              <a:t>import </a:t>
            </a:r>
            <a:r>
              <a:rPr lang="en-US" altLang="zh-CN" sz="1800" dirty="0" err="1">
                <a:solidFill>
                  <a:srgbClr val="F9ED07"/>
                </a:solidFill>
              </a:rPr>
              <a:t>MLPClassifier</a:t>
            </a:r>
            <a:endParaRPr lang="en-US" altLang="zh-CN" sz="1800" dirty="0">
              <a:solidFill>
                <a:srgbClr val="F9ED07"/>
              </a:solidFill>
            </a:endParaRPr>
          </a:p>
          <a:p>
            <a:pPr lvl="2"/>
            <a:endParaRPr lang="en-US" altLang="zh-CN" sz="1800" dirty="0"/>
          </a:p>
          <a:p>
            <a:r>
              <a:rPr lang="zh-CN" altLang="en-US" sz="2200" dirty="0">
                <a:solidFill>
                  <a:srgbClr val="92D050"/>
                </a:solidFill>
              </a:rPr>
              <a:t>详情参考</a:t>
            </a:r>
            <a:r>
              <a:rPr lang="en-US" altLang="zh-CN" sz="2200" dirty="0" err="1">
                <a:solidFill>
                  <a:srgbClr val="92D050"/>
                </a:solidFill>
              </a:rPr>
              <a:t>sklearn</a:t>
            </a:r>
            <a:r>
              <a:rPr lang="en-US" altLang="zh-CN" sz="2200" dirty="0">
                <a:solidFill>
                  <a:srgbClr val="92D050"/>
                </a:solidFill>
              </a:rPr>
              <a:t> API</a:t>
            </a:r>
            <a:r>
              <a:rPr lang="zh-CN" altLang="en-US" sz="2200" dirty="0">
                <a:solidFill>
                  <a:srgbClr val="92D050"/>
                </a:solidFill>
              </a:rPr>
              <a:t>：</a:t>
            </a:r>
            <a:r>
              <a:rPr lang="en-US" altLang="zh-CN" sz="2000" dirty="0">
                <a:solidFill>
                  <a:srgbClr val="92D050"/>
                </a:solidFill>
              </a:rPr>
              <a:t>https://scikit-learn.org/stable/modules/classes.html</a:t>
            </a:r>
          </a:p>
          <a:p>
            <a:endParaRPr lang="en-US" altLang="zh-CN" sz="2200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97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id="{BFB27570-16CD-48AE-B0F2-E0A466E6BE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6.1-1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ndarray</a:t>
            </a:r>
            <a:r>
              <a:rPr lang="zh-CN" altLang="en-US" dirty="0"/>
              <a:t>对象创建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D5A45-16E6-4496-AD46-D28C840C7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C000"/>
                </a:solidFill>
              </a:rPr>
              <a:t>创建数组</a:t>
            </a:r>
            <a:endParaRPr lang="en-US" altLang="zh-CN" dirty="0">
              <a:solidFill>
                <a:srgbClr val="FFC000"/>
              </a:solidFill>
            </a:endParaRP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zh-CN" altLang="en-US" dirty="0"/>
              <a:t>通过人工输入数据创建数组，显然效率不高。因此</a:t>
            </a:r>
            <a:r>
              <a:rPr lang="en-US" altLang="zh-CN" dirty="0" err="1"/>
              <a:t>NumPy</a:t>
            </a:r>
            <a:r>
              <a:rPr lang="zh-CN" altLang="en-US" dirty="0"/>
              <a:t>提供了很多专门用来创建数组的函数。</a:t>
            </a:r>
            <a:endParaRPr lang="en-US" altLang="zh-CN" dirty="0"/>
          </a:p>
          <a:p>
            <a:pPr lvl="1" indent="-342900">
              <a:defRPr/>
            </a:pPr>
            <a:r>
              <a:rPr lang="en-US" altLang="zh-CN" sz="2200" dirty="0" err="1">
                <a:solidFill>
                  <a:srgbClr val="F9ED07"/>
                </a:solidFill>
              </a:rPr>
              <a:t>arange</a:t>
            </a:r>
            <a:r>
              <a:rPr lang="zh-CN" altLang="en-US" sz="2200" dirty="0"/>
              <a:t>函数类似于</a:t>
            </a:r>
            <a:r>
              <a:rPr lang="en-US" altLang="zh-CN" sz="2200" dirty="0"/>
              <a:t>python</a:t>
            </a:r>
            <a:r>
              <a:rPr lang="zh-CN" altLang="en-US" sz="2200" dirty="0"/>
              <a:t>的</a:t>
            </a:r>
            <a:r>
              <a:rPr lang="en-US" altLang="zh-CN" sz="2200" dirty="0"/>
              <a:t>range</a:t>
            </a:r>
            <a:r>
              <a:rPr lang="zh-CN" altLang="en-US" sz="2200" dirty="0"/>
              <a:t>函数，通过指定开始值、终值和步长来创建一维数组，注意数组不包括终值。</a:t>
            </a:r>
            <a:endParaRPr lang="en-US" altLang="zh-CN" sz="2200" dirty="0"/>
          </a:p>
          <a:p>
            <a:pPr lvl="1" indent="-342900">
              <a:defRPr/>
            </a:pPr>
            <a:r>
              <a:rPr lang="en-US" altLang="zh-CN" sz="2200" dirty="0" err="1">
                <a:solidFill>
                  <a:srgbClr val="F9ED07"/>
                </a:solidFill>
              </a:rPr>
              <a:t>linspace</a:t>
            </a:r>
            <a:r>
              <a:rPr lang="zh-CN" altLang="en-US" sz="2200" dirty="0"/>
              <a:t>函数通过指定开始值、终值和元素个数来创建一维数组，可以通过</a:t>
            </a:r>
            <a:r>
              <a:rPr lang="en-US" altLang="zh-CN" sz="2200" dirty="0"/>
              <a:t>endpoint</a:t>
            </a:r>
            <a:r>
              <a:rPr lang="zh-CN" altLang="en-US" sz="2200" dirty="0"/>
              <a:t>关键字指定是否包括终值，缺省设置是包括终值。</a:t>
            </a:r>
            <a:endParaRPr lang="en-US" altLang="zh-CN" sz="2200" dirty="0"/>
          </a:p>
          <a:p>
            <a:pPr lvl="1" indent="-342900">
              <a:defRPr/>
            </a:pPr>
            <a:r>
              <a:rPr lang="en-US" altLang="zh-CN" sz="2200" dirty="0" err="1">
                <a:solidFill>
                  <a:srgbClr val="F9ED07"/>
                </a:solidFill>
              </a:rPr>
              <a:t>logspace</a:t>
            </a:r>
            <a:r>
              <a:rPr lang="zh-CN" altLang="en-US" sz="2200" dirty="0"/>
              <a:t>函数和</a:t>
            </a:r>
            <a:r>
              <a:rPr lang="en-US" altLang="zh-CN" sz="2200" dirty="0" err="1">
                <a:solidFill>
                  <a:srgbClr val="F9ED07"/>
                </a:solidFill>
              </a:rPr>
              <a:t>linspace</a:t>
            </a:r>
            <a:r>
              <a:rPr lang="zh-CN" altLang="en-US" sz="2200" dirty="0"/>
              <a:t>类似，不过它创建等比数列。</a:t>
            </a:r>
            <a:endParaRPr lang="en-US" altLang="zh-CN" sz="2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2CF8BE-1D64-49BB-82BE-5F58696F5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51" y="2267669"/>
            <a:ext cx="8843321" cy="35163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26DB54-72EC-49A7-AEB5-050DDF74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51" y="2520805"/>
            <a:ext cx="84772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29581-BF23-4A2C-8F3F-17D9F1D9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6.3-4 </a:t>
            </a:r>
            <a:r>
              <a:rPr lang="en-US" altLang="zh-CN" dirty="0" err="1"/>
              <a:t>sklearn</a:t>
            </a:r>
            <a:r>
              <a:rPr lang="zh-CN" altLang="en-US" dirty="0"/>
              <a:t>中的分类器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F424B-216F-4685-AA57-8D7B9876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分类案例：澳大利亚银行客户的</a:t>
            </a:r>
            <a:r>
              <a:rPr lang="zh-CN" altLang="en-US" dirty="0">
                <a:solidFill>
                  <a:srgbClr val="FFC000"/>
                </a:solidFill>
              </a:rPr>
              <a:t>信用评级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zh-CN" altLang="en-US" dirty="0"/>
              <a:t>数据集：</a:t>
            </a:r>
            <a:r>
              <a:rPr lang="zh-CN" altLang="en-US" sz="2000" dirty="0"/>
              <a:t>包括</a:t>
            </a:r>
            <a:r>
              <a:rPr lang="en-US" altLang="zh-CN" sz="2000" dirty="0">
                <a:solidFill>
                  <a:srgbClr val="FFC000"/>
                </a:solidFill>
              </a:rPr>
              <a:t>690</a:t>
            </a:r>
            <a:r>
              <a:rPr lang="zh-CN" altLang="en-US" sz="2000" dirty="0">
                <a:solidFill>
                  <a:schemeClr val="bg1"/>
                </a:solidFill>
              </a:rPr>
              <a:t>位</a:t>
            </a:r>
            <a:r>
              <a:rPr lang="zh-CN" altLang="en-US" sz="2000" dirty="0"/>
              <a:t>客户的信用数据，最后</a:t>
            </a:r>
            <a:r>
              <a:rPr lang="en-US" altLang="zh-CN" sz="2000" dirty="0"/>
              <a:t>1</a:t>
            </a:r>
            <a:r>
              <a:rPr lang="zh-CN" altLang="en-US" sz="2000" dirty="0"/>
              <a:t>列为标签</a:t>
            </a:r>
            <a:r>
              <a:rPr lang="en-US" altLang="zh-CN" sz="2000" dirty="0"/>
              <a:t>0</a:t>
            </a:r>
            <a:r>
              <a:rPr lang="zh-CN" altLang="en-US" sz="2000" dirty="0"/>
              <a:t>或</a:t>
            </a:r>
            <a:r>
              <a:rPr lang="en-US" altLang="zh-CN" sz="2000" dirty="0"/>
              <a:t>1</a:t>
            </a:r>
          </a:p>
          <a:p>
            <a:pPr lvl="1"/>
            <a:r>
              <a:rPr lang="en-US" altLang="zh-CN" dirty="0">
                <a:solidFill>
                  <a:srgbClr val="FFC000"/>
                </a:solidFill>
              </a:rPr>
              <a:t>hold out</a:t>
            </a:r>
            <a:r>
              <a:rPr lang="zh-CN" altLang="en-US" dirty="0"/>
              <a:t>评估方式：</a:t>
            </a:r>
            <a:r>
              <a:rPr lang="zh-CN" altLang="en-US" sz="2000" dirty="0"/>
              <a:t>随机选择</a:t>
            </a:r>
            <a:r>
              <a:rPr lang="en-US" altLang="zh-CN" sz="2000" dirty="0"/>
              <a:t>600</a:t>
            </a:r>
            <a:r>
              <a:rPr lang="zh-CN" altLang="en-US" sz="2000" dirty="0"/>
              <a:t>位客户数据</a:t>
            </a:r>
            <a:r>
              <a:rPr lang="en-US" altLang="zh-CN" sz="2000" dirty="0"/>
              <a:t>(AustralianCredit_train600.txt)</a:t>
            </a:r>
            <a:r>
              <a:rPr lang="zh-CN" altLang="en-US" sz="2000" dirty="0"/>
              <a:t>作为训练集，其余</a:t>
            </a:r>
            <a:r>
              <a:rPr lang="en-US" altLang="zh-CN" sz="2000" dirty="0"/>
              <a:t>90</a:t>
            </a:r>
            <a:r>
              <a:rPr lang="zh-CN" altLang="en-US" sz="2000" dirty="0"/>
              <a:t>位客户数据</a:t>
            </a:r>
            <a:r>
              <a:rPr lang="en-US" altLang="zh-CN" sz="2000" dirty="0"/>
              <a:t>(AustralianCredit_test90.txt)</a:t>
            </a:r>
            <a:r>
              <a:rPr lang="zh-CN" altLang="en-US" sz="2000" dirty="0"/>
              <a:t>为测试集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131779-C9C7-4A44-A9BF-90AAC6BA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543953"/>
            <a:ext cx="9682856" cy="7015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3F1191-509F-4D8D-9C5F-6AB32D8E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18" y="3491805"/>
            <a:ext cx="4964807" cy="27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01EB8-E313-4493-AD45-7A1C5E54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6.3-4 </a:t>
            </a:r>
            <a:r>
              <a:rPr lang="en-US" altLang="zh-CN" dirty="0" err="1"/>
              <a:t>sklearn</a:t>
            </a:r>
            <a:r>
              <a:rPr lang="zh-CN" altLang="en-US" dirty="0"/>
              <a:t>中的分类器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7AD5EE-3D9E-4182-9FB1-E955763B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 dirty="0"/>
              <a:t>分类案例</a:t>
            </a:r>
            <a:r>
              <a:rPr lang="en-US" altLang="zh-CN" sz="2200" dirty="0"/>
              <a:t> (</a:t>
            </a:r>
            <a:r>
              <a:rPr lang="zh-CN" altLang="en-US" sz="2200" dirty="0"/>
              <a:t>续</a:t>
            </a:r>
            <a:r>
              <a:rPr lang="en-US" altLang="zh-CN" sz="2200" dirty="0"/>
              <a:t>)</a:t>
            </a:r>
            <a:endParaRPr lang="zh-CN" altLang="en-US" sz="2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93A837-F103-4C18-A103-BC211933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0" y="1336139"/>
            <a:ext cx="9361319" cy="60870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7B4DE4-A122-41CA-8C42-FFB77B3F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504" y="1343245"/>
            <a:ext cx="3206789" cy="27246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80CA95-83D2-4B71-8035-BFC6EB06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344" y="4064944"/>
            <a:ext cx="4655909" cy="32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9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EBBA2-9AFF-498A-99A7-FD8F591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6.3-5 </a:t>
            </a:r>
            <a:r>
              <a:rPr lang="en-US" altLang="zh-CN" dirty="0" err="1"/>
              <a:t>sklearn</a:t>
            </a:r>
            <a:r>
              <a:rPr lang="zh-CN" altLang="en-US" dirty="0"/>
              <a:t>中的回归方法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2FB5E-F926-4938-911A-6B2FAB75F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B6D1F5-B757-4424-9204-683A9C03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4" y="1835621"/>
            <a:ext cx="7560840" cy="33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09101-E15F-4FA3-813D-F199188C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6.3-5 </a:t>
            </a:r>
            <a:r>
              <a:rPr lang="en-US" altLang="zh-CN" dirty="0" err="1"/>
              <a:t>sklearn</a:t>
            </a:r>
            <a:r>
              <a:rPr lang="zh-CN" altLang="en-US" dirty="0"/>
              <a:t>中的回归方法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1771E-D2E6-436D-9437-0EA16D873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线性回归实例</a:t>
            </a:r>
            <a:endParaRPr lang="en-US" altLang="zh-CN" dirty="0"/>
          </a:p>
          <a:p>
            <a:pPr lvl="1"/>
            <a:r>
              <a:rPr lang="zh-CN" altLang="en-US" dirty="0"/>
              <a:t>仅考虑</a:t>
            </a:r>
            <a:r>
              <a:rPr lang="en-US" altLang="zh-CN" dirty="0"/>
              <a:t>1</a:t>
            </a:r>
            <a:r>
              <a:rPr lang="zh-CN" altLang="en-US" dirty="0"/>
              <a:t>个特征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5169BF-77A8-4875-AC01-1CD07729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2504"/>
            <a:ext cx="9106791" cy="7334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EAAA5A-5FB5-4A0D-849B-B5932218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60" y="2372248"/>
            <a:ext cx="4358703" cy="10506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CC2EC4-F2D3-4D7C-B6ED-2494A8931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633" y="3419797"/>
            <a:ext cx="4522230" cy="30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7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E3725-47C5-4056-8A24-504528FE7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6.3-5 </a:t>
            </a:r>
            <a:r>
              <a:rPr lang="en-US" altLang="zh-CN" dirty="0" err="1"/>
              <a:t>sklearn</a:t>
            </a:r>
            <a:r>
              <a:rPr lang="zh-CN" altLang="en-US" dirty="0"/>
              <a:t>中的回归方法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75E837-2649-4578-A649-31C40033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线性回归实例</a:t>
            </a:r>
            <a:endParaRPr lang="en-US" altLang="zh-CN" dirty="0"/>
          </a:p>
          <a:p>
            <a:pPr lvl="1"/>
            <a:r>
              <a:rPr lang="zh-CN" altLang="en-US" dirty="0"/>
              <a:t>考虑全部</a:t>
            </a:r>
            <a:r>
              <a:rPr lang="en-US" altLang="zh-CN" dirty="0"/>
              <a:t>10</a:t>
            </a:r>
            <a:r>
              <a:rPr lang="zh-CN" altLang="en-US" dirty="0"/>
              <a:t>个特征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14D1FB-3A1E-445C-93C2-3D2DCD2B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981542"/>
            <a:ext cx="8496697" cy="62847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26DA79-0014-48DD-A6D2-0CD7E278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008" y="2730019"/>
            <a:ext cx="5479830" cy="454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0A285-55D6-495E-AB2C-0EBC55B2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6.3-5 </a:t>
            </a:r>
            <a:r>
              <a:rPr lang="en-US" altLang="zh-CN" dirty="0" err="1"/>
              <a:t>sklearn</a:t>
            </a:r>
            <a:r>
              <a:rPr lang="zh-CN" altLang="en-US" dirty="0"/>
              <a:t>中的回归方法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D5FDC-A783-4895-A18C-5F437C771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sklearn</a:t>
            </a:r>
            <a:r>
              <a:rPr lang="zh-CN" altLang="en-US" dirty="0"/>
              <a:t>回归方法一览表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16047B-A8A1-4764-B602-C370CE9C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1080772"/>
            <a:ext cx="9805588" cy="6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33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80B08-4523-4120-82C9-7D3D4BC7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6.3-6 </a:t>
            </a:r>
            <a:r>
              <a:rPr lang="zh-CN" altLang="en-US" dirty="0"/>
              <a:t>模型的保存与应用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9C5D0-78C4-4374-A239-DBF1CFF99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Pickle</a:t>
            </a:r>
            <a:r>
              <a:rPr lang="zh-CN" altLang="en-US"/>
              <a:t>模块应用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6746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>
            <a:extLst>
              <a:ext uri="{FF2B5EF4-FFF2-40B4-BE49-F238E27FC236}">
                <a16:creationId xmlns:a16="http://schemas.microsoft.com/office/drawing/2014/main" id="{5D978808-7D02-4020-98C4-B476FD0EB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绘图库</a:t>
            </a:r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DDB5B1-147E-41F9-9946-E6C0509ED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matplotlib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python</a:t>
            </a:r>
            <a:r>
              <a:rPr lang="zh-CN" altLang="en-US" dirty="0"/>
              <a:t>最著名的绘图库，它提供了一整套和</a:t>
            </a:r>
            <a:r>
              <a:rPr lang="en-US" altLang="zh-CN" dirty="0" err="1"/>
              <a:t>matlab</a:t>
            </a:r>
            <a:r>
              <a:rPr lang="zh-CN" altLang="en-US" dirty="0"/>
              <a:t>相似的命令</a:t>
            </a:r>
            <a:r>
              <a:rPr lang="en-US" altLang="zh-CN" dirty="0"/>
              <a:t>API</a:t>
            </a:r>
            <a:r>
              <a:rPr lang="zh-CN" altLang="en-US" dirty="0"/>
              <a:t>，十分适合交互式地进行制图。而且也可以方便地将它作为绘图控件，嵌入</a:t>
            </a:r>
            <a:r>
              <a:rPr lang="en-US" altLang="zh-CN" dirty="0"/>
              <a:t>GUI</a:t>
            </a:r>
            <a:r>
              <a:rPr lang="zh-CN" altLang="en-US" dirty="0"/>
              <a:t>应用程序中。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文档相当完备，见官网：</a:t>
            </a:r>
            <a:r>
              <a:rPr lang="en-US" altLang="zh-CN" dirty="0"/>
              <a:t>http://matplotlib.org/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DC262E39-883C-4F8D-B911-54971DAA0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" y="1454150"/>
            <a:ext cx="9144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:a16="http://schemas.microsoft.com/office/drawing/2014/main" id="{F7875462-0328-4C79-B8AE-A5C5E14B7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6.4-1 </a:t>
            </a:r>
            <a:r>
              <a:rPr lang="zh-CN" altLang="en-US"/>
              <a:t>快速绘图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A0FDBA-CECF-4145-AA1F-A73794E9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快速绘图</a:t>
            </a:r>
            <a:endParaRPr lang="en-US" altLang="zh-CN" dirty="0"/>
          </a:p>
          <a:p>
            <a:pPr lvl="1">
              <a:defRPr/>
            </a:pPr>
            <a:r>
              <a:rPr lang="en-US" altLang="zh-CN" dirty="0" err="1"/>
              <a:t>matplotlib</a:t>
            </a:r>
            <a:r>
              <a:rPr lang="zh-CN" altLang="en-US" dirty="0"/>
              <a:t>的</a:t>
            </a:r>
            <a:r>
              <a:rPr lang="en-US" altLang="zh-CN" dirty="0" err="1">
                <a:solidFill>
                  <a:srgbClr val="FF0000"/>
                </a:solidFill>
              </a:rPr>
              <a:t>pyplot</a:t>
            </a:r>
            <a:r>
              <a:rPr lang="zh-CN" altLang="en-US" dirty="0">
                <a:solidFill>
                  <a:srgbClr val="FF0000"/>
                </a:solidFill>
              </a:rPr>
              <a:t>子库</a:t>
            </a:r>
            <a:r>
              <a:rPr lang="zh-CN" altLang="en-US" dirty="0"/>
              <a:t>提供了和</a:t>
            </a:r>
            <a:r>
              <a:rPr lang="en-US" altLang="zh-CN" dirty="0" err="1"/>
              <a:t>matlab</a:t>
            </a:r>
            <a:r>
              <a:rPr lang="zh-CN" altLang="en-US" dirty="0"/>
              <a:t>类似的绘图</a:t>
            </a:r>
            <a:r>
              <a:rPr lang="en-US" altLang="zh-CN" dirty="0"/>
              <a:t>API</a:t>
            </a:r>
            <a:r>
              <a:rPr lang="zh-CN" altLang="en-US" dirty="0"/>
              <a:t>，方便用户快速绘制</a:t>
            </a:r>
            <a:r>
              <a:rPr lang="en-US" altLang="zh-CN" dirty="0"/>
              <a:t>2D</a:t>
            </a:r>
            <a:r>
              <a:rPr lang="zh-CN" altLang="en-US" dirty="0"/>
              <a:t>图表。</a:t>
            </a:r>
            <a:endParaRPr lang="en-US" altLang="zh-CN" dirty="0"/>
          </a:p>
          <a:p>
            <a:pPr lvl="1">
              <a:defRPr/>
            </a:pPr>
            <a:r>
              <a:rPr lang="en-US" altLang="zh-CN" dirty="0" err="1"/>
              <a:t>matplotlib</a:t>
            </a:r>
            <a:r>
              <a:rPr lang="zh-CN" altLang="en-US" dirty="0"/>
              <a:t>还提供</a:t>
            </a:r>
            <a:r>
              <a:rPr lang="en-US" altLang="zh-CN" dirty="0" err="1">
                <a:solidFill>
                  <a:srgbClr val="FF0000"/>
                </a:solidFill>
              </a:rPr>
              <a:t>pylab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，包括许多</a:t>
            </a:r>
            <a:r>
              <a:rPr lang="en-US" altLang="zh-CN" dirty="0" err="1"/>
              <a:t>numpy</a:t>
            </a:r>
            <a:r>
              <a:rPr lang="zh-CN" altLang="en-US" dirty="0"/>
              <a:t>和</a:t>
            </a:r>
            <a:r>
              <a:rPr lang="en-US" altLang="zh-CN" dirty="0" err="1"/>
              <a:t>pyplot</a:t>
            </a:r>
            <a:r>
              <a:rPr lang="zh-CN" altLang="en-US" dirty="0"/>
              <a:t>中常用函数，方便快速进行计算绘图，可用于</a:t>
            </a:r>
            <a:r>
              <a:rPr lang="en-US" altLang="zh-CN" dirty="0" err="1"/>
              <a:t>IPython</a:t>
            </a:r>
            <a:r>
              <a:rPr lang="zh-CN" altLang="en-US" dirty="0"/>
              <a:t>中的快速交互式使用。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实例：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F470B39B-2648-4FBB-857D-683832A1E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987675"/>
            <a:ext cx="7929563" cy="451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">
            <a:extLst>
              <a:ext uri="{FF2B5EF4-FFF2-40B4-BE49-F238E27FC236}">
                <a16:creationId xmlns:a16="http://schemas.microsoft.com/office/drawing/2014/main" id="{B0C96B7D-F5A1-4371-930E-62249F7F0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66" y="3747294"/>
            <a:ext cx="61912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>
            <a:extLst>
              <a:ext uri="{FF2B5EF4-FFF2-40B4-BE49-F238E27FC236}">
                <a16:creationId xmlns:a16="http://schemas.microsoft.com/office/drawing/2014/main" id="{D0CD1AE7-B97E-4559-BAEE-47F1432A1E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6.4-1 </a:t>
            </a:r>
            <a:r>
              <a:rPr lang="zh-CN" altLang="en-US"/>
              <a:t>快速绘图</a:t>
            </a:r>
          </a:p>
        </p:txBody>
      </p:sp>
      <p:sp>
        <p:nvSpPr>
          <p:cNvPr id="51203" name="内容占位符 2">
            <a:extLst>
              <a:ext uri="{FF2B5EF4-FFF2-40B4-BE49-F238E27FC236}">
                <a16:creationId xmlns:a16="http://schemas.microsoft.com/office/drawing/2014/main" id="{D8EE9F4B-00C0-4F76-A2CF-B5929B857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plot</a:t>
            </a:r>
            <a:r>
              <a:rPr lang="zh-CN" altLang="en-US">
                <a:solidFill>
                  <a:srgbClr val="FF0000"/>
                </a:solidFill>
              </a:rPr>
              <a:t>函数</a:t>
            </a:r>
            <a:r>
              <a:rPr lang="zh-CN" altLang="en-US"/>
              <a:t>的调用方式很灵活，用关键字参数指定各种属性：</a:t>
            </a:r>
            <a:endParaRPr lang="en-US" altLang="zh-CN"/>
          </a:p>
          <a:p>
            <a:pPr lvl="1"/>
            <a:r>
              <a:rPr lang="en-US" altLang="zh-CN"/>
              <a:t>label : </a:t>
            </a:r>
            <a:r>
              <a:rPr lang="zh-CN" altLang="en-US"/>
              <a:t>给所绘制的曲线一个名字，此名字在图示</a:t>
            </a:r>
            <a:r>
              <a:rPr lang="en-US" altLang="zh-CN"/>
              <a:t>(legend)</a:t>
            </a:r>
            <a:r>
              <a:rPr lang="zh-CN" altLang="en-US"/>
              <a:t>中显示。只要在字符串前后添加</a:t>
            </a:r>
            <a:r>
              <a:rPr lang="en-US" altLang="zh-CN"/>
              <a:t>''$''</a:t>
            </a:r>
            <a:r>
              <a:rPr lang="zh-CN" altLang="en-US"/>
              <a:t>符号，</a:t>
            </a:r>
            <a:r>
              <a:rPr lang="en-US" altLang="zh-CN"/>
              <a:t>matplotlib</a:t>
            </a:r>
            <a:r>
              <a:rPr lang="zh-CN" altLang="en-US"/>
              <a:t>就会使用其内嵌的</a:t>
            </a:r>
            <a:r>
              <a:rPr lang="en-US" altLang="zh-CN"/>
              <a:t>latex</a:t>
            </a:r>
            <a:r>
              <a:rPr lang="zh-CN" altLang="en-US"/>
              <a:t>引擎绘制的数学公式。</a:t>
            </a:r>
            <a:endParaRPr lang="en-US" altLang="zh-CN"/>
          </a:p>
          <a:p>
            <a:pPr lvl="1"/>
            <a:r>
              <a:rPr lang="en-US" altLang="zh-CN"/>
              <a:t> color : </a:t>
            </a:r>
            <a:r>
              <a:rPr lang="zh-CN" altLang="en-US"/>
              <a:t>指定曲线的颜色</a:t>
            </a:r>
            <a:endParaRPr lang="en-US" altLang="zh-CN"/>
          </a:p>
          <a:p>
            <a:pPr lvl="1"/>
            <a:r>
              <a:rPr lang="en-US" altLang="zh-CN"/>
              <a:t>linewidth : </a:t>
            </a:r>
            <a:r>
              <a:rPr lang="zh-CN" altLang="en-US"/>
              <a:t>指定曲线的宽度</a:t>
            </a:r>
            <a:endParaRPr lang="en-US" altLang="zh-CN"/>
          </a:p>
          <a:p>
            <a:pPr lvl="1"/>
            <a:r>
              <a:rPr lang="en-US" altLang="zh-CN"/>
              <a:t>xlabel / ylabel : </a:t>
            </a:r>
            <a:r>
              <a:rPr lang="zh-CN" altLang="en-US"/>
              <a:t>设置</a:t>
            </a:r>
            <a:r>
              <a:rPr lang="en-US" altLang="zh-CN"/>
              <a:t>X</a:t>
            </a:r>
            <a:r>
              <a:rPr lang="zh-CN" altLang="en-US"/>
              <a:t>轴</a:t>
            </a:r>
            <a:r>
              <a:rPr lang="en-US" altLang="zh-CN"/>
              <a:t>/Y</a:t>
            </a:r>
            <a:r>
              <a:rPr lang="zh-CN" altLang="en-US"/>
              <a:t>轴的文字</a:t>
            </a:r>
            <a:endParaRPr lang="en-US" altLang="zh-CN"/>
          </a:p>
          <a:p>
            <a:pPr lvl="1"/>
            <a:r>
              <a:rPr lang="en-US" altLang="zh-CN"/>
              <a:t>title : </a:t>
            </a:r>
            <a:r>
              <a:rPr lang="zh-CN" altLang="en-US"/>
              <a:t>设置图表的标题</a:t>
            </a:r>
            <a:endParaRPr lang="en-US" altLang="zh-CN"/>
          </a:p>
          <a:p>
            <a:pPr lvl="1"/>
            <a:r>
              <a:rPr lang="en-US" altLang="zh-CN"/>
              <a:t>xlim/ylim : </a:t>
            </a:r>
            <a:r>
              <a:rPr lang="zh-CN" altLang="en-US"/>
              <a:t>设置</a:t>
            </a:r>
            <a:r>
              <a:rPr lang="en-US" altLang="zh-CN"/>
              <a:t>X</a:t>
            </a:r>
            <a:r>
              <a:rPr lang="zh-CN" altLang="en-US"/>
              <a:t>轴</a:t>
            </a:r>
            <a:r>
              <a:rPr lang="en-US" altLang="zh-CN"/>
              <a:t>/Y</a:t>
            </a:r>
            <a:r>
              <a:rPr lang="zh-CN" altLang="en-US"/>
              <a:t>轴的范围</a:t>
            </a:r>
            <a:endParaRPr lang="en-US" altLang="zh-CN"/>
          </a:p>
          <a:p>
            <a:pPr lvl="1"/>
            <a:r>
              <a:rPr lang="en-US" altLang="zh-CN"/>
              <a:t>legend : </a:t>
            </a:r>
            <a:r>
              <a:rPr lang="zh-CN" altLang="en-US"/>
              <a:t>显示图例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E77E33DD-31B5-4AAA-A434-2720F87BA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6.1-1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ndarray</a:t>
            </a:r>
            <a:r>
              <a:rPr lang="zh-CN" altLang="en-US" dirty="0"/>
              <a:t>对象创建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5EC890-866B-4720-A54B-0D6CFD252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创建</a:t>
            </a:r>
            <a:r>
              <a:rPr lang="zh-CN" altLang="en-US" dirty="0">
                <a:solidFill>
                  <a:srgbClr val="FFC000"/>
                </a:solidFill>
              </a:rPr>
              <a:t>特定数组</a:t>
            </a:r>
            <a:endParaRPr lang="en-US" altLang="zh-CN" dirty="0">
              <a:solidFill>
                <a:srgbClr val="FFC000"/>
              </a:solidFill>
            </a:endParaRPr>
          </a:p>
          <a:p>
            <a:pPr lvl="1" indent="-342900">
              <a:defRPr/>
            </a:pPr>
            <a:r>
              <a:rPr lang="en-US" altLang="zh-CN" dirty="0">
                <a:solidFill>
                  <a:srgbClr val="F9ED07"/>
                </a:solidFill>
              </a:rPr>
              <a:t>zeros()</a:t>
            </a:r>
            <a:r>
              <a:rPr lang="zh-CN" altLang="en-US" dirty="0">
                <a:solidFill>
                  <a:srgbClr val="F9ED07"/>
                </a:solidFill>
              </a:rPr>
              <a:t>、</a:t>
            </a:r>
            <a:r>
              <a:rPr lang="en-US" altLang="zh-CN" dirty="0">
                <a:solidFill>
                  <a:srgbClr val="F9ED07"/>
                </a:solidFill>
              </a:rPr>
              <a:t>ones()</a:t>
            </a:r>
            <a:r>
              <a:rPr lang="zh-CN" altLang="en-US" dirty="0">
                <a:solidFill>
                  <a:srgbClr val="F9ED07"/>
                </a:solidFill>
              </a:rPr>
              <a:t>、</a:t>
            </a:r>
            <a:r>
              <a:rPr lang="en-US" altLang="zh-CN" dirty="0">
                <a:solidFill>
                  <a:srgbClr val="F9ED07"/>
                </a:solidFill>
              </a:rPr>
              <a:t>identity()</a:t>
            </a:r>
            <a:r>
              <a:rPr lang="zh-CN" altLang="en-US" dirty="0">
                <a:solidFill>
                  <a:srgbClr val="F9ED07"/>
                </a:solidFill>
              </a:rPr>
              <a:t>、</a:t>
            </a:r>
            <a:r>
              <a:rPr lang="en-US" altLang="zh-CN" dirty="0">
                <a:solidFill>
                  <a:srgbClr val="F9ED07"/>
                </a:solidFill>
              </a:rPr>
              <a:t>empty()</a:t>
            </a:r>
            <a:r>
              <a:rPr lang="zh-CN" altLang="en-US" dirty="0"/>
              <a:t>可以创建指定形状和类型的数组；</a:t>
            </a:r>
            <a:r>
              <a:rPr lang="en-US" altLang="zh-CN" dirty="0" err="1">
                <a:solidFill>
                  <a:srgbClr val="F9ED07"/>
                </a:solidFill>
              </a:rPr>
              <a:t>diag</a:t>
            </a:r>
            <a:r>
              <a:rPr lang="en-US" altLang="zh-CN" dirty="0">
                <a:solidFill>
                  <a:srgbClr val="F9ED07"/>
                </a:solidFill>
              </a:rPr>
              <a:t>()</a:t>
            </a:r>
            <a:r>
              <a:rPr lang="zh-CN" altLang="en-US" dirty="0">
                <a:solidFill>
                  <a:srgbClr val="F9ED07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创建</a:t>
            </a:r>
            <a:r>
              <a:rPr lang="zh-CN" altLang="en-US" dirty="0"/>
              <a:t>对角线为指定元素的二维数组</a:t>
            </a:r>
            <a:endParaRPr lang="en-US" altLang="zh-CN" dirty="0"/>
          </a:p>
          <a:p>
            <a:pPr lvl="1" indent="-342900">
              <a:defRPr/>
            </a:pPr>
            <a:r>
              <a:rPr lang="zh-CN" altLang="en-US" dirty="0">
                <a:solidFill>
                  <a:schemeClr val="bg1"/>
                </a:solidFill>
              </a:rPr>
              <a:t>此外，使用</a:t>
            </a:r>
            <a:r>
              <a:rPr lang="en-US" altLang="zh-CN" dirty="0" err="1">
                <a:solidFill>
                  <a:srgbClr val="FFFF00"/>
                </a:solidFill>
              </a:rPr>
              <a:t>fromiter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frombuffer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fromstring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fromfile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rgbClr val="FFFF00"/>
                </a:solidFill>
              </a:rPr>
              <a:t>fromfunction</a:t>
            </a:r>
            <a:r>
              <a:rPr lang="zh-CN" altLang="en-US" dirty="0">
                <a:solidFill>
                  <a:schemeClr val="bg1"/>
                </a:solidFill>
              </a:rPr>
              <a:t>等函数可以从字节序列、文件创建数组。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defRPr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77DC68-111C-4A38-BDC9-0E1A932B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2206625"/>
            <a:ext cx="3557587" cy="533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4EEC70-5367-4EA4-91B4-168D3D85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195513"/>
            <a:ext cx="6232525" cy="489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>
            <a:extLst>
              <a:ext uri="{FF2B5EF4-FFF2-40B4-BE49-F238E27FC236}">
                <a16:creationId xmlns:a16="http://schemas.microsoft.com/office/drawing/2014/main" id="{7DCDD8F9-EBA9-4389-8118-D0DC8E2841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6.4-2 </a:t>
            </a:r>
            <a:r>
              <a:rPr lang="zh-CN" altLang="en-US"/>
              <a:t>绘图函数</a:t>
            </a:r>
          </a:p>
        </p:txBody>
      </p:sp>
      <p:sp>
        <p:nvSpPr>
          <p:cNvPr id="52227" name="内容占位符 2">
            <a:extLst>
              <a:ext uri="{FF2B5EF4-FFF2-40B4-BE49-F238E27FC236}">
                <a16:creationId xmlns:a16="http://schemas.microsoft.com/office/drawing/2014/main" id="{BC0BB7F1-E605-476C-B087-0A5A01DFF5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常见绘图函数</a:t>
            </a:r>
            <a:r>
              <a:rPr lang="en-US" altLang="zh-CN"/>
              <a:t>: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plot( )</a:t>
            </a:r>
            <a:r>
              <a:rPr lang="zh-CN" altLang="en-US"/>
              <a:t>：折线图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scatter( ):</a:t>
            </a:r>
            <a:r>
              <a:rPr lang="en-US" altLang="zh-CN"/>
              <a:t> </a:t>
            </a:r>
            <a:r>
              <a:rPr lang="zh-CN" altLang="en-US"/>
              <a:t>散列图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bar( )</a:t>
            </a:r>
            <a:r>
              <a:rPr lang="zh-CN" altLang="en-US"/>
              <a:t>：柱状图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hist( )</a:t>
            </a:r>
            <a:r>
              <a:rPr lang="en-US" altLang="zh-CN"/>
              <a:t>: </a:t>
            </a:r>
            <a:r>
              <a:rPr lang="zh-CN" altLang="en-US"/>
              <a:t>直方图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pie( ): </a:t>
            </a:r>
            <a:r>
              <a:rPr lang="zh-CN" altLang="en-US"/>
              <a:t>饼图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contour( )</a:t>
            </a:r>
            <a:r>
              <a:rPr lang="zh-CN" altLang="en-US"/>
              <a:t>：等值线图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>
            <a:extLst>
              <a:ext uri="{FF2B5EF4-FFF2-40B4-BE49-F238E27FC236}">
                <a16:creationId xmlns:a16="http://schemas.microsoft.com/office/drawing/2014/main" id="{2DB7B97F-9ADD-4484-B12D-9847560A6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6.4-2 </a:t>
            </a:r>
            <a:r>
              <a:rPr lang="zh-CN" altLang="en-US"/>
              <a:t>绘图函数</a:t>
            </a:r>
          </a:p>
        </p:txBody>
      </p:sp>
      <p:sp>
        <p:nvSpPr>
          <p:cNvPr id="50179" name="内容占位符 4">
            <a:extLst>
              <a:ext uri="{FF2B5EF4-FFF2-40B4-BE49-F238E27FC236}">
                <a16:creationId xmlns:a16="http://schemas.microsoft.com/office/drawing/2014/main" id="{27CDDDBD-DE7F-4204-B26E-BAA215FF9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散列图</a:t>
            </a:r>
            <a:endParaRPr lang="en-US" altLang="zh-CN" dirty="0"/>
          </a:p>
          <a:p>
            <a:pPr lvl="1">
              <a:defRPr/>
            </a:pPr>
            <a:r>
              <a:rPr lang="en-US" altLang="zh-CN" dirty="0">
                <a:solidFill>
                  <a:srgbClr val="FF0000"/>
                </a:solidFill>
              </a:rPr>
              <a:t>scatter()</a:t>
            </a:r>
            <a:r>
              <a:rPr lang="zh-CN" altLang="en-US" dirty="0"/>
              <a:t>的前两个参数是数组，分别指定每个点的</a:t>
            </a:r>
            <a:r>
              <a:rPr lang="en-US" altLang="zh-CN" dirty="0"/>
              <a:t>X</a:t>
            </a:r>
            <a:r>
              <a:rPr lang="zh-CN" altLang="en-US" dirty="0"/>
              <a:t>轴和</a:t>
            </a:r>
            <a:r>
              <a:rPr lang="en-US" altLang="zh-CN" dirty="0"/>
              <a:t>Y</a:t>
            </a:r>
            <a:r>
              <a:rPr lang="zh-CN" altLang="en-US" dirty="0"/>
              <a:t>轴的坐标。</a:t>
            </a:r>
            <a:r>
              <a:rPr lang="en-US" altLang="zh-CN" dirty="0"/>
              <a:t>s</a:t>
            </a:r>
            <a:r>
              <a:rPr lang="zh-CN" altLang="en-US" dirty="0"/>
              <a:t>参数指定点的大 小，值和点的面积成正比。</a:t>
            </a:r>
            <a:r>
              <a:rPr lang="en-US" altLang="zh-CN" dirty="0"/>
              <a:t>c</a:t>
            </a:r>
            <a:r>
              <a:rPr lang="zh-CN" altLang="en-US" dirty="0"/>
              <a:t>参数指定每个点的颜色，可以是数值或数组。</a:t>
            </a:r>
            <a:r>
              <a:rPr lang="en-US" altLang="zh-CN" dirty="0"/>
              <a:t>marker</a:t>
            </a:r>
            <a:r>
              <a:rPr lang="zh-CN" altLang="en-US" dirty="0"/>
              <a:t>参数设置点的形状。通过</a:t>
            </a:r>
            <a:r>
              <a:rPr lang="en-US" altLang="zh-CN" dirty="0"/>
              <a:t>alpha</a:t>
            </a:r>
            <a:r>
              <a:rPr lang="zh-CN" altLang="en-US" dirty="0"/>
              <a:t>参数设置点的透明度，通过</a:t>
            </a:r>
            <a:r>
              <a:rPr lang="en-US" altLang="zh-CN" dirty="0" err="1"/>
              <a:t>lw</a:t>
            </a:r>
            <a:r>
              <a:rPr lang="zh-CN" altLang="en-US" dirty="0"/>
              <a:t>参数设置线宽。 </a:t>
            </a:r>
            <a:r>
              <a:rPr lang="en-US" altLang="zh-CN" dirty="0" err="1"/>
              <a:t>facecolors</a:t>
            </a:r>
            <a:r>
              <a:rPr lang="zh-CN" altLang="en-US" dirty="0"/>
              <a:t>参数为“</a:t>
            </a:r>
            <a:r>
              <a:rPr lang="en-US" altLang="zh-CN" dirty="0"/>
              <a:t>none”</a:t>
            </a:r>
            <a:r>
              <a:rPr lang="zh-CN" altLang="en-US" dirty="0"/>
              <a:t>时，表示散列点没有填充色。</a:t>
            </a: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51205" name="图片 6">
            <a:extLst>
              <a:ext uri="{FF2B5EF4-FFF2-40B4-BE49-F238E27FC236}">
                <a16:creationId xmlns:a16="http://schemas.microsoft.com/office/drawing/2014/main" id="{87D82043-24E6-40D3-9CCF-8EB40CBA9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600325"/>
            <a:ext cx="6166841" cy="43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图片 5">
            <a:extLst>
              <a:ext uri="{FF2B5EF4-FFF2-40B4-BE49-F238E27FC236}">
                <a16:creationId xmlns:a16="http://schemas.microsoft.com/office/drawing/2014/main" id="{D2DAC819-232B-41A4-8D98-2AC8ACFE1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4170363"/>
            <a:ext cx="4816475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>
            <a:extLst>
              <a:ext uri="{FF2B5EF4-FFF2-40B4-BE49-F238E27FC236}">
                <a16:creationId xmlns:a16="http://schemas.microsoft.com/office/drawing/2014/main" id="{0765A0E1-3A1E-496A-80A0-B98036270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6.4-2 </a:t>
            </a:r>
            <a:r>
              <a:rPr lang="zh-CN" altLang="en-US"/>
              <a:t>绘图函数</a:t>
            </a:r>
          </a:p>
        </p:txBody>
      </p:sp>
      <p:sp>
        <p:nvSpPr>
          <p:cNvPr id="54275" name="内容占位符 2">
            <a:extLst>
              <a:ext uri="{FF2B5EF4-FFF2-40B4-BE49-F238E27FC236}">
                <a16:creationId xmlns:a16="http://schemas.microsoft.com/office/drawing/2014/main" id="{FA7A4EC4-A7A8-4117-87CC-086B9B3CD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柱状图</a:t>
            </a:r>
            <a:endParaRPr lang="en-US" altLang="zh-CN"/>
          </a:p>
          <a:p>
            <a:pPr lvl="1"/>
            <a:r>
              <a:rPr lang="zh-CN" altLang="en-US" sz="2200"/>
              <a:t>柱状图用其每根柱子的长度表示值的大小，它们通常用来比较两组或多组值。下</a:t>
            </a:r>
            <a:endParaRPr lang="en-US" altLang="zh-CN" sz="2200"/>
          </a:p>
          <a:p>
            <a:pPr lvl="1"/>
            <a:r>
              <a:rPr lang="zh-CN" altLang="en-US" sz="2200"/>
              <a:t>面的程序从文件中读入中国人口的年龄分布数据</a:t>
            </a:r>
            <a:r>
              <a:rPr lang="en-US" altLang="zh-CN" sz="2200"/>
              <a:t>,</a:t>
            </a:r>
            <a:r>
              <a:rPr lang="zh-CN" altLang="en-US" sz="2200"/>
              <a:t>并使用柱状图比较男性和女性的年龄分布。</a:t>
            </a:r>
            <a:endParaRPr lang="en-US" altLang="zh-CN" sz="2200"/>
          </a:p>
          <a:p>
            <a:pPr lvl="1"/>
            <a:r>
              <a:rPr lang="zh-CN" altLang="zh-CN" sz="2200"/>
              <a:t>调用</a:t>
            </a:r>
            <a:r>
              <a:rPr lang="en-US" altLang="zh-CN" sz="2200">
                <a:solidFill>
                  <a:srgbClr val="FF0000"/>
                </a:solidFill>
              </a:rPr>
              <a:t>bar()</a:t>
            </a:r>
            <a:r>
              <a:rPr lang="zh-CN" altLang="zh-CN" sz="2200"/>
              <a:t>绘制男性人口分布的柱状图。</a:t>
            </a:r>
            <a:r>
              <a:rPr lang="en-US" altLang="zh-CN" sz="2200"/>
              <a:t>bar()</a:t>
            </a:r>
            <a:r>
              <a:rPr lang="zh-CN" altLang="zh-CN" sz="2200"/>
              <a:t>的第二个参数为每根柱子的高度，第三个参数指定所有柱子的宽度。当第三个参数为序列时，可以为每根柱子指定宽度</a:t>
            </a:r>
            <a:r>
              <a:rPr lang="zh-CN" altLang="en-US" sz="2200"/>
              <a:t>。</a:t>
            </a:r>
          </a:p>
        </p:txBody>
      </p:sp>
      <p:pic>
        <p:nvPicPr>
          <p:cNvPr id="52229" name="图片 4">
            <a:extLst>
              <a:ext uri="{FF2B5EF4-FFF2-40B4-BE49-F238E27FC236}">
                <a16:creationId xmlns:a16="http://schemas.microsoft.com/office/drawing/2014/main" id="{5084329B-6C8F-4C44-BA94-46C3C040E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" y="2555701"/>
            <a:ext cx="918368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图片 3">
            <a:extLst>
              <a:ext uri="{FF2B5EF4-FFF2-40B4-BE49-F238E27FC236}">
                <a16:creationId xmlns:a16="http://schemas.microsoft.com/office/drawing/2014/main" id="{B6B27F42-FCB3-496A-8A04-A68E4B19E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75" y="112713"/>
            <a:ext cx="4214813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>
            <a:extLst>
              <a:ext uri="{FF2B5EF4-FFF2-40B4-BE49-F238E27FC236}">
                <a16:creationId xmlns:a16="http://schemas.microsoft.com/office/drawing/2014/main" id="{C2FDB2A9-EFA0-427A-9C71-4F0E04C76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6.4-2 </a:t>
            </a:r>
            <a:r>
              <a:rPr lang="zh-CN" altLang="en-US"/>
              <a:t>绘图函数</a:t>
            </a:r>
          </a:p>
        </p:txBody>
      </p:sp>
      <p:sp>
        <p:nvSpPr>
          <p:cNvPr id="55299" name="内容占位符 2">
            <a:extLst>
              <a:ext uri="{FF2B5EF4-FFF2-40B4-BE49-F238E27FC236}">
                <a16:creationId xmlns:a16="http://schemas.microsoft.com/office/drawing/2014/main" id="{BF2C1437-A23C-4165-AC11-0301731D38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直方图：</a:t>
            </a:r>
            <a:r>
              <a:rPr lang="en-US" altLang="zh-CN" dirty="0">
                <a:solidFill>
                  <a:srgbClr val="FFC000"/>
                </a:solidFill>
              </a:rPr>
              <a:t>hist( )</a:t>
            </a: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7EDE8C-80A8-4FF6-9F1D-1C47FDB9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35" y="1403572"/>
            <a:ext cx="7458886" cy="60195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E5BB08-99B7-40AA-B966-61CB805AF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42" y="1403573"/>
            <a:ext cx="5342994" cy="3528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>
            <a:extLst>
              <a:ext uri="{FF2B5EF4-FFF2-40B4-BE49-F238E27FC236}">
                <a16:creationId xmlns:a16="http://schemas.microsoft.com/office/drawing/2014/main" id="{74702600-4510-4FA7-9EAE-6B7F67495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6.4-2 </a:t>
            </a:r>
            <a:r>
              <a:rPr lang="zh-CN" altLang="en-US"/>
              <a:t>绘图函数</a:t>
            </a:r>
          </a:p>
        </p:txBody>
      </p:sp>
      <p:sp>
        <p:nvSpPr>
          <p:cNvPr id="57347" name="内容占位符 2">
            <a:extLst>
              <a:ext uri="{FF2B5EF4-FFF2-40B4-BE49-F238E27FC236}">
                <a16:creationId xmlns:a16="http://schemas.microsoft.com/office/drawing/2014/main" id="{4591B3CD-5CA1-48CE-9705-4398728CBE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饼图：</a:t>
            </a:r>
            <a:r>
              <a:rPr lang="en-US" altLang="zh-CN" dirty="0">
                <a:solidFill>
                  <a:srgbClr val="FFC000"/>
                </a:solidFill>
              </a:rPr>
              <a:t>pie()</a:t>
            </a:r>
          </a:p>
          <a:p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7074E-0B1C-4DDE-A14E-0C8369ECA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5568950"/>
            <a:ext cx="3786187" cy="830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参数</a:t>
            </a:r>
            <a:r>
              <a:rPr lang="en-US" altLang="zh-CN" b="1">
                <a:solidFill>
                  <a:schemeClr val="tx1"/>
                </a:solidFill>
                <a:ea typeface="宋体" panose="02010600030101010101" pitchFamily="2" charset="-122"/>
              </a:rPr>
              <a:t>explode</a:t>
            </a:r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表示将某部分暴突出来</a:t>
            </a:r>
          </a:p>
        </p:txBody>
      </p:sp>
      <p:pic>
        <p:nvPicPr>
          <p:cNvPr id="57349" name="图片 2">
            <a:extLst>
              <a:ext uri="{FF2B5EF4-FFF2-40B4-BE49-F238E27FC236}">
                <a16:creationId xmlns:a16="http://schemas.microsoft.com/office/drawing/2014/main" id="{3ED4B13B-D13E-4E7E-95FF-ACD08FE93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1379538"/>
            <a:ext cx="9328150" cy="404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3">
            <a:extLst>
              <a:ext uri="{FF2B5EF4-FFF2-40B4-BE49-F238E27FC236}">
                <a16:creationId xmlns:a16="http://schemas.microsoft.com/office/drawing/2014/main" id="{044A33E7-4EE3-4A0A-BA69-9F5D4C1B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4244975"/>
            <a:ext cx="454342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>
            <a:extLst>
              <a:ext uri="{FF2B5EF4-FFF2-40B4-BE49-F238E27FC236}">
                <a16:creationId xmlns:a16="http://schemas.microsoft.com/office/drawing/2014/main" id="{997773A2-7A3C-499E-960D-A8F9A9C90B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6.4-3 </a:t>
            </a:r>
            <a:r>
              <a:rPr lang="zh-CN" altLang="en-US"/>
              <a:t>绘制多个子图</a:t>
            </a:r>
          </a:p>
        </p:txBody>
      </p:sp>
      <p:sp>
        <p:nvSpPr>
          <p:cNvPr id="59395" name="内容占位符 2">
            <a:extLst>
              <a:ext uri="{FF2B5EF4-FFF2-40B4-BE49-F238E27FC236}">
                <a16:creationId xmlns:a16="http://schemas.microsoft.com/office/drawing/2014/main" id="{60A27843-1974-4EF7-9FE6-E5D3C6182D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subplot</a:t>
            </a:r>
            <a:r>
              <a:rPr lang="zh-CN" altLang="en-US" dirty="0"/>
              <a:t>绘制多个子图：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b="0" dirty="0"/>
              <a:t>在</a:t>
            </a:r>
            <a:r>
              <a:rPr lang="en-US" altLang="zh-CN" b="0" dirty="0"/>
              <a:t>matplotlib</a:t>
            </a:r>
            <a:r>
              <a:rPr lang="zh-CN" altLang="en-US" b="0" dirty="0"/>
              <a:t>下，一个</a:t>
            </a:r>
            <a:r>
              <a:rPr lang="en-US" altLang="zh-CN" b="0" dirty="0"/>
              <a:t>Figure</a:t>
            </a:r>
            <a:r>
              <a:rPr lang="zh-CN" altLang="en-US" b="0" dirty="0"/>
              <a:t>对象可以包含多个子图（</a:t>
            </a:r>
            <a:r>
              <a:rPr lang="en-US" altLang="zh-CN" b="0" dirty="0"/>
              <a:t>Axes），</a:t>
            </a:r>
            <a:r>
              <a:rPr lang="zh-CN" altLang="en-US" b="0" dirty="0"/>
              <a:t>可以使用</a:t>
            </a:r>
            <a:r>
              <a:rPr lang="en-US" altLang="zh-CN" b="0" dirty="0"/>
              <a:t>subplot()</a:t>
            </a:r>
            <a:r>
              <a:rPr lang="zh-CN" altLang="en-US" b="0" dirty="0"/>
              <a:t>快速绘制，格式如下：</a:t>
            </a:r>
            <a:br>
              <a:rPr lang="en-US" altLang="zh-CN" b="0" dirty="0"/>
            </a:br>
            <a:r>
              <a:rPr lang="en-US" altLang="zh-CN" dirty="0">
                <a:solidFill>
                  <a:srgbClr val="FF0000"/>
                </a:solidFill>
              </a:rPr>
              <a:t> subplot(</a:t>
            </a:r>
            <a:r>
              <a:rPr lang="en-US" altLang="zh-CN" dirty="0" err="1">
                <a:solidFill>
                  <a:srgbClr val="FF0000"/>
                </a:solidFill>
              </a:rPr>
              <a:t>numRows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en-US" altLang="zh-CN" dirty="0" err="1">
                <a:solidFill>
                  <a:srgbClr val="FF0000"/>
                </a:solidFill>
              </a:rPr>
              <a:t>numCols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en-US" altLang="zh-CN" dirty="0" err="1">
                <a:solidFill>
                  <a:srgbClr val="FF0000"/>
                </a:solidFill>
              </a:rPr>
              <a:t>plotNum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CN" altLang="en-US" b="0" dirty="0"/>
              <a:t>图表的整个绘图区域被分成</a:t>
            </a:r>
            <a:r>
              <a:rPr lang="en-US" altLang="zh-CN" b="0" dirty="0" err="1"/>
              <a:t>numRows</a:t>
            </a:r>
            <a:r>
              <a:rPr lang="zh-CN" altLang="en-US" b="0" dirty="0"/>
              <a:t>行和</a:t>
            </a:r>
            <a:r>
              <a:rPr lang="en-US" altLang="zh-CN" b="0" dirty="0" err="1"/>
              <a:t>numCols</a:t>
            </a:r>
            <a:r>
              <a:rPr lang="zh-CN" altLang="en-US" b="0" dirty="0"/>
              <a:t>列，</a:t>
            </a:r>
            <a:r>
              <a:rPr lang="en-US" altLang="zh-CN" b="0" dirty="0" err="1"/>
              <a:t>plotNum</a:t>
            </a:r>
            <a:r>
              <a:rPr lang="zh-CN" altLang="en-US" b="0" dirty="0"/>
              <a:t>参数指定创建的</a:t>
            </a:r>
            <a:r>
              <a:rPr lang="en-US" altLang="zh-CN" b="0" dirty="0"/>
              <a:t>Axes</a:t>
            </a:r>
            <a:r>
              <a:rPr lang="zh-CN" altLang="en-US" b="0" dirty="0"/>
              <a:t>对象所在的区域。</a:t>
            </a:r>
            <a:endParaRPr lang="en-US" altLang="zh-CN" b="0" dirty="0"/>
          </a:p>
          <a:p>
            <a:pPr lvl="2"/>
            <a:r>
              <a:rPr lang="zh-CN" altLang="en-US" b="0" dirty="0"/>
              <a:t>如果</a:t>
            </a:r>
            <a:r>
              <a:rPr lang="en-US" altLang="zh-CN" b="0" dirty="0" err="1"/>
              <a:t>numRows</a:t>
            </a:r>
            <a:r>
              <a:rPr lang="en-US" altLang="zh-CN" b="0" dirty="0"/>
              <a:t> </a:t>
            </a:r>
            <a:r>
              <a:rPr lang="zh-CN" altLang="en-US" b="0" dirty="0"/>
              <a:t>＝ </a:t>
            </a:r>
            <a:r>
              <a:rPr lang="en-US" altLang="zh-CN" b="0" dirty="0"/>
              <a:t>3</a:t>
            </a:r>
            <a:r>
              <a:rPr lang="zh-CN" altLang="en-US" b="0" dirty="0"/>
              <a:t>，</a:t>
            </a:r>
            <a:r>
              <a:rPr lang="en-US" altLang="zh-CN" b="0" dirty="0" err="1"/>
              <a:t>numCols</a:t>
            </a:r>
            <a:r>
              <a:rPr lang="en-US" altLang="zh-CN" b="0" dirty="0"/>
              <a:t> </a:t>
            </a:r>
            <a:r>
              <a:rPr lang="zh-CN" altLang="en-US" b="0" dirty="0"/>
              <a:t>＝ </a:t>
            </a:r>
            <a:r>
              <a:rPr lang="en-US" altLang="zh-CN" b="0" dirty="0"/>
              <a:t>2</a:t>
            </a:r>
            <a:r>
              <a:rPr lang="zh-CN" altLang="en-US" b="0" dirty="0"/>
              <a:t>，那整个绘制图表样式为</a:t>
            </a:r>
            <a:r>
              <a:rPr lang="en-US" altLang="zh-CN" b="0" dirty="0"/>
              <a:t>3X2</a:t>
            </a:r>
            <a:r>
              <a:rPr lang="zh-CN" altLang="en-US" b="0" dirty="0"/>
              <a:t>的图片区域。这时，当</a:t>
            </a:r>
            <a:r>
              <a:rPr lang="en-US" altLang="zh-CN" b="0" dirty="0" err="1"/>
              <a:t>plotNum</a:t>
            </a:r>
            <a:r>
              <a:rPr lang="en-US" altLang="zh-CN" b="0" dirty="0"/>
              <a:t> </a:t>
            </a:r>
            <a:r>
              <a:rPr lang="zh-CN" altLang="en-US" b="0" dirty="0"/>
              <a:t>＝ </a:t>
            </a:r>
            <a:r>
              <a:rPr lang="en-US" altLang="zh-CN" b="0" dirty="0"/>
              <a:t>1</a:t>
            </a:r>
            <a:r>
              <a:rPr lang="zh-CN" altLang="en-US" b="0" dirty="0"/>
              <a:t>时，第一行第一列的子图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53FCCD-31BB-4443-8BAD-F85C89204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2266950"/>
            <a:ext cx="6919912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>
            <a:extLst>
              <a:ext uri="{FF2B5EF4-FFF2-40B4-BE49-F238E27FC236}">
                <a16:creationId xmlns:a16="http://schemas.microsoft.com/office/drawing/2014/main" id="{91C15CBF-72AC-4390-A90A-903AB065B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4029075"/>
            <a:ext cx="4891087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B2C2C4CC-A30C-4321-A0AF-CA9291C99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6.1-1 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 err="1"/>
              <a:t>ndarray</a:t>
            </a:r>
            <a:r>
              <a:rPr lang="zh-CN" altLang="en-US" dirty="0"/>
              <a:t>对象创建</a:t>
            </a:r>
          </a:p>
        </p:txBody>
      </p:sp>
      <p:sp>
        <p:nvSpPr>
          <p:cNvPr id="14339" name="内容占位符 2">
            <a:extLst>
              <a:ext uri="{FF2B5EF4-FFF2-40B4-BE49-F238E27FC236}">
                <a16:creationId xmlns:a16="http://schemas.microsoft.com/office/drawing/2014/main" id="{9142F40F-8537-46FD-836B-8D5A6FBB58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4000" y="899517"/>
            <a:ext cx="9504363" cy="6357937"/>
          </a:xfrm>
        </p:spPr>
        <p:txBody>
          <a:bodyPr/>
          <a:lstStyle/>
          <a:p>
            <a:r>
              <a:rPr lang="en-US" altLang="zh-CN" dirty="0" err="1">
                <a:solidFill>
                  <a:srgbClr val="FFC000"/>
                </a:solidFill>
              </a:rPr>
              <a:t>np.random</a:t>
            </a:r>
            <a:r>
              <a:rPr lang="zh-CN" altLang="en-US" dirty="0"/>
              <a:t>模块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C000"/>
                </a:solidFill>
              </a:rPr>
              <a:t>随机抽样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简单的随机数据生成函数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5D23EFA5-9859-4C20-98CE-41971BAD5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528208"/>
              </p:ext>
            </p:extLst>
          </p:nvPr>
        </p:nvGraphicFramePr>
        <p:xfrm>
          <a:off x="431800" y="1979637"/>
          <a:ext cx="9394825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424270768"/>
                    </a:ext>
                  </a:extLst>
                </a:gridCol>
                <a:gridCol w="5650409">
                  <a:extLst>
                    <a:ext uri="{9D8B030D-6E8A-4147-A177-3AD203B41FA5}">
                      <a16:colId xmlns:a16="http://schemas.microsoft.com/office/drawing/2014/main" val="1103703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C000"/>
                          </a:solidFill>
                        </a:rPr>
                        <a:t>函数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C000"/>
                          </a:solidFill>
                        </a:rPr>
                        <a:t>功能说明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29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(d0, d1, ..., </a:t>
                      </a:r>
                      <a:r>
                        <a:rPr lang="en-US" altLang="zh-C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dn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返回给定形状的</a:t>
                      </a:r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</a:t>
                      </a:r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随机值样本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63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i="0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randn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(d0, d1, ..., </a:t>
                      </a:r>
                      <a:r>
                        <a:rPr lang="en-US" altLang="zh-C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dn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返回给定形状且服从标准正态分布的随机值样本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161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i="0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randint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(low[, high, size])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返回随机的整数，位于半开区间 </a:t>
                      </a:r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[low, high)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random_integers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(low[, high, size])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返回随机的整数，位于闭区间 </a:t>
                      </a:r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[low, high]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0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random_sample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([size])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返回随机的浮点数，在半开区间 </a:t>
                      </a:r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[0.0, 1.0)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60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random([size])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返回随机的浮点数，在半开区间 </a:t>
                      </a:r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[0.0, 1.0)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05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ranf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([size])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返回随机的浮点数，在半开区间 </a:t>
                      </a:r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[0.0, 1.0)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2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sample([size])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返回随机的浮点数，在半开区间 </a:t>
                      </a:r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[0.0, 1.0)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843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choice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(a[, size, replace, p])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生成一个随机样本，从一个给定的一维数组</a:t>
                      </a:r>
                      <a:endParaRPr lang="en-US" altLang="zh-CN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447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bytes(length)</a:t>
                      </a:r>
                      <a:endParaRPr lang="zh-CN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返回随机字节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3092794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A46175CC-8F93-454E-91BD-32B24616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328641"/>
            <a:ext cx="6765121" cy="62310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2CEBB7-5632-4D0B-8853-ECC04B34105A}"/>
              </a:ext>
            </a:extLst>
          </p:cNvPr>
          <p:cNvSpPr txBox="1"/>
          <p:nvPr/>
        </p:nvSpPr>
        <p:spPr>
          <a:xfrm>
            <a:off x="6097224" y="960897"/>
            <a:ext cx="1640160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</a:rPr>
              <a:t>某次运行结果：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ED4FA95-C794-40A7-9A3E-3157C3DD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432" y="1328641"/>
            <a:ext cx="3911314" cy="5137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主题">
      <a:majorFont>
        <a:latin typeface="FZSongTi"/>
        <a:ea typeface="FZSongTi"/>
        <a:cs typeface="FZSongTi"/>
      </a:majorFont>
      <a:minorFont>
        <a:latin typeface="FZSongTi"/>
        <a:ea typeface="FZSongTi"/>
        <a:cs typeface="FZSongT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0">
          <a:lnSpc>
            <a:spcPct val="11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Sung Light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0">
          <a:lnSpc>
            <a:spcPct val="11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Sung Light SC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10228</TotalTime>
  <Pages>0</Pages>
  <Words>6933</Words>
  <Characters>0</Characters>
  <Application>Microsoft Office PowerPoint</Application>
  <DocSecurity>0</DocSecurity>
  <PresentationFormat>自定义</PresentationFormat>
  <Lines>0</Lines>
  <Paragraphs>815</Paragraphs>
  <Slides>85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8" baseType="lpstr">
      <vt:lpstr>-apple-system</vt:lpstr>
      <vt:lpstr>FZSongTi</vt:lpstr>
      <vt:lpstr>MSung Light SC</vt:lpstr>
      <vt:lpstr>仿宋</vt:lpstr>
      <vt:lpstr>华文楷体</vt:lpstr>
      <vt:lpstr>宋体</vt:lpstr>
      <vt:lpstr>微软雅黑</vt:lpstr>
      <vt:lpstr>新宋体</vt:lpstr>
      <vt:lpstr>Arial</vt:lpstr>
      <vt:lpstr>Cambria Math</vt:lpstr>
      <vt:lpstr>Times New Roman</vt:lpstr>
      <vt:lpstr>Wingdings</vt:lpstr>
      <vt:lpstr>1_Office 主题</vt:lpstr>
      <vt:lpstr>第6章 Python数据科学库</vt:lpstr>
      <vt:lpstr>提纲</vt:lpstr>
      <vt:lpstr>6.1 科学计算numpy和scipy</vt:lpstr>
      <vt:lpstr>6.1-1 numpy的ndarray对象创建</vt:lpstr>
      <vt:lpstr>6.1-1 numpy的ndarray对象创建</vt:lpstr>
      <vt:lpstr>6.1-1 numpy的ndarray对象创建</vt:lpstr>
      <vt:lpstr>6.1-1 numpy的ndarray对象创建</vt:lpstr>
      <vt:lpstr>6.1-1 numpy的ndarray对象创建</vt:lpstr>
      <vt:lpstr>6.1-1 numpy的ndarray对象创建</vt:lpstr>
      <vt:lpstr>6.1-1 numpy的ndarray对象创建</vt:lpstr>
      <vt:lpstr>6.1-1 numpy的ndarray对象创建</vt:lpstr>
      <vt:lpstr>6.1-2 数组元素索引</vt:lpstr>
      <vt:lpstr>6.1-2 数组元素索引</vt:lpstr>
      <vt:lpstr>6.1-2 数组元素索引</vt:lpstr>
      <vt:lpstr>6.1-2 数组元素索引</vt:lpstr>
      <vt:lpstr>6.1-2 数组元素索引</vt:lpstr>
      <vt:lpstr>6.1-2 数组元素索引</vt:lpstr>
      <vt:lpstr>6.1-2 数组元素索引</vt:lpstr>
      <vt:lpstr>6.1-2 数组元素索引</vt:lpstr>
      <vt:lpstr>6.1-2 数组元素索引</vt:lpstr>
      <vt:lpstr>6.1-3 numpy的ufunc运算</vt:lpstr>
      <vt:lpstr>6.1-3 numpy的ufunc运算</vt:lpstr>
      <vt:lpstr>6.1-3 numpy的ufunc运算</vt:lpstr>
      <vt:lpstr>6.1-3 numpy的ufunc运算</vt:lpstr>
      <vt:lpstr>6.1-3 numpy的ufunc运算</vt:lpstr>
      <vt:lpstr>6.1-4 向量与矩阵运算</vt:lpstr>
      <vt:lpstr>6.1-4 向量与矩阵运算</vt:lpstr>
      <vt:lpstr>6.1-4 向量与矩阵运算</vt:lpstr>
      <vt:lpstr>6.1-4 向量与矩阵运算</vt:lpstr>
      <vt:lpstr>6.1-4 向量与矩阵运算</vt:lpstr>
      <vt:lpstr>6.1-4 向量与矩阵运算</vt:lpstr>
      <vt:lpstr>6.1-5 文件数据存取</vt:lpstr>
      <vt:lpstr>6.1-5 文件数据存取</vt:lpstr>
      <vt:lpstr>6.1-6 SciPy</vt:lpstr>
      <vt:lpstr>6.1-6 SciPy</vt:lpstr>
      <vt:lpstr>6.1-6 SciPy</vt:lpstr>
      <vt:lpstr>6.1-6 Scipy</vt:lpstr>
      <vt:lpstr>6.2 数据分析pandas包</vt:lpstr>
      <vt:lpstr>6.2-1 Series</vt:lpstr>
      <vt:lpstr>6.2-1 Series</vt:lpstr>
      <vt:lpstr>6.2-2 DataFrame</vt:lpstr>
      <vt:lpstr>6.2-2 DataFrame</vt:lpstr>
      <vt:lpstr>6.2-3 对象属性</vt:lpstr>
      <vt:lpstr>6.2-3 对象属性</vt:lpstr>
      <vt:lpstr>6.2-3 对象属性</vt:lpstr>
      <vt:lpstr>6.2-3 对象属性</vt:lpstr>
      <vt:lpstr>6.2-3 对象属性</vt:lpstr>
      <vt:lpstr>6.2-3 对象属性</vt:lpstr>
      <vt:lpstr>6.3 数据挖掘sklearn</vt:lpstr>
      <vt:lpstr>6.3 数据挖掘sklearn</vt:lpstr>
      <vt:lpstr>6.3-1 数据挖掘算法</vt:lpstr>
      <vt:lpstr>6.3-1 数据挖掘算法</vt:lpstr>
      <vt:lpstr>6.3-1 数据挖掘算法</vt:lpstr>
      <vt:lpstr>6.3-1 数据挖掘算法        k-最近邻算法</vt:lpstr>
      <vt:lpstr>6.3-1 数据挖掘算法</vt:lpstr>
      <vt:lpstr>例子：朴素贝叶斯分类</vt:lpstr>
      <vt:lpstr>例子：朴素贝叶斯分类</vt:lpstr>
      <vt:lpstr>6.3-1 数据挖掘算法</vt:lpstr>
      <vt:lpstr>6.3-1 数据挖掘算法</vt:lpstr>
      <vt:lpstr>6.3-1 数据挖掘算法</vt:lpstr>
      <vt:lpstr>6.3-1 数据挖掘算法</vt:lpstr>
      <vt:lpstr>6.3-1 数据挖掘算法</vt:lpstr>
      <vt:lpstr>6.3-2 模型评估</vt:lpstr>
      <vt:lpstr>6.3-2 模型评估</vt:lpstr>
      <vt:lpstr>6.3-2 模型评估</vt:lpstr>
      <vt:lpstr>6.3-3 数据挖掘平台sklearn</vt:lpstr>
      <vt:lpstr>6.3-4 sklearn中的分类器</vt:lpstr>
      <vt:lpstr>6.3-4 sklearn中的分类器</vt:lpstr>
      <vt:lpstr>6.3-4 sklearn中的分类器</vt:lpstr>
      <vt:lpstr>6.3-4 sklearn中的分类器</vt:lpstr>
      <vt:lpstr>6.3-4 sklearn中的分类器</vt:lpstr>
      <vt:lpstr>6.3-5 sklearn中的回归方法</vt:lpstr>
      <vt:lpstr>6.3-5 sklearn中的回归方法</vt:lpstr>
      <vt:lpstr>6.3-5 sklearn中的回归方法</vt:lpstr>
      <vt:lpstr>6.3-5 sklearn中的回归方法</vt:lpstr>
      <vt:lpstr>6.3-6 模型的保存与应用</vt:lpstr>
      <vt:lpstr>6.4 绘图库Matplotlib</vt:lpstr>
      <vt:lpstr>6.4-1 快速绘图</vt:lpstr>
      <vt:lpstr>6.4-1 快速绘图</vt:lpstr>
      <vt:lpstr>6.4-2 绘图函数</vt:lpstr>
      <vt:lpstr>6.4-2 绘图函数</vt:lpstr>
      <vt:lpstr>6.4-2 绘图函数</vt:lpstr>
      <vt:lpstr>6.4-2 绘图函数</vt:lpstr>
      <vt:lpstr>6.4-2 绘图函数</vt:lpstr>
      <vt:lpstr>6.4-3 绘制多个子图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推荐介绍策略</dc:title>
  <dc:subject/>
  <dc:creator>smallfish chen</dc:creator>
  <cp:keywords/>
  <dc:description>推荐不同的策略，并介绍一个策略的形成过程</dc:description>
  <cp:lastModifiedBy>zero</cp:lastModifiedBy>
  <cp:revision>571</cp:revision>
  <dcterms:created xsi:type="dcterms:W3CDTF">2011-05-22T11:55:31Z</dcterms:created>
  <dcterms:modified xsi:type="dcterms:W3CDTF">2021-04-12T07:38:28Z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